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3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  <p:sldMasterId id="2147483673" r:id="rId3"/>
    <p:sldMasterId id="2147483679" r:id="rId4"/>
    <p:sldMasterId id="2147483684" r:id="rId5"/>
  </p:sldMasterIdLst>
  <p:notesMasterIdLst>
    <p:notesMasterId r:id="rId47"/>
  </p:notesMasterIdLst>
  <p:handoutMasterIdLst>
    <p:handoutMasterId r:id="rId48"/>
  </p:handoutMasterIdLst>
  <p:sldIdLst>
    <p:sldId id="394" r:id="rId6"/>
    <p:sldId id="423" r:id="rId7"/>
    <p:sldId id="552" r:id="rId8"/>
    <p:sldId id="446" r:id="rId9"/>
    <p:sldId id="512" r:id="rId10"/>
    <p:sldId id="527" r:id="rId11"/>
    <p:sldId id="528" r:id="rId12"/>
    <p:sldId id="529" r:id="rId13"/>
    <p:sldId id="509" r:id="rId14"/>
    <p:sldId id="508" r:id="rId15"/>
    <p:sldId id="510" r:id="rId16"/>
    <p:sldId id="518" r:id="rId17"/>
    <p:sldId id="538" r:id="rId18"/>
    <p:sldId id="539" r:id="rId19"/>
    <p:sldId id="537" r:id="rId20"/>
    <p:sldId id="532" r:id="rId21"/>
    <p:sldId id="514" r:id="rId22"/>
    <p:sldId id="515" r:id="rId23"/>
    <p:sldId id="534" r:id="rId24"/>
    <p:sldId id="517" r:id="rId25"/>
    <p:sldId id="533" r:id="rId26"/>
    <p:sldId id="535" r:id="rId27"/>
    <p:sldId id="536" r:id="rId28"/>
    <p:sldId id="530" r:id="rId29"/>
    <p:sldId id="531" r:id="rId30"/>
    <p:sldId id="519" r:id="rId31"/>
    <p:sldId id="540" r:id="rId32"/>
    <p:sldId id="543" r:id="rId33"/>
    <p:sldId id="544" r:id="rId34"/>
    <p:sldId id="541" r:id="rId35"/>
    <p:sldId id="542" r:id="rId36"/>
    <p:sldId id="520" r:id="rId37"/>
    <p:sldId id="545" r:id="rId38"/>
    <p:sldId id="546" r:id="rId39"/>
    <p:sldId id="547" r:id="rId40"/>
    <p:sldId id="548" r:id="rId41"/>
    <p:sldId id="521" r:id="rId42"/>
    <p:sldId id="522" r:id="rId43"/>
    <p:sldId id="549" r:id="rId44"/>
    <p:sldId id="550" r:id="rId45"/>
    <p:sldId id="551" r:id="rId46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82BAB4C4-6B97-4C97-B06C-F02224AA83FE}">
          <p14:sldIdLst>
            <p14:sldId id="394"/>
            <p14:sldId id="423"/>
            <p14:sldId id="552"/>
          </p14:sldIdLst>
        </p14:section>
        <p14:section name="Lambda Expressions" id="{1FFEE213-0B20-499A-8D77-40242D4033FA}">
          <p14:sldIdLst>
            <p14:sldId id="446"/>
            <p14:sldId id="512"/>
            <p14:sldId id="527"/>
            <p14:sldId id="528"/>
            <p14:sldId id="529"/>
          </p14:sldIdLst>
        </p14:section>
        <p14:section name="Functions" id="{AD61A861-6132-44A0-959A-DCE59F8C929C}">
          <p14:sldIdLst>
            <p14:sldId id="509"/>
            <p14:sldId id="508"/>
            <p14:sldId id="510"/>
            <p14:sldId id="518"/>
            <p14:sldId id="538"/>
            <p14:sldId id="539"/>
            <p14:sldId id="537"/>
          </p14:sldIdLst>
        </p14:section>
        <p14:section name="Other Functions" id="{414BE830-05EE-4E03-BD5E-4829A088DAC9}">
          <p14:sldIdLst>
            <p14:sldId id="532"/>
            <p14:sldId id="514"/>
            <p14:sldId id="515"/>
            <p14:sldId id="534"/>
            <p14:sldId id="517"/>
            <p14:sldId id="533"/>
            <p14:sldId id="535"/>
            <p14:sldId id="536"/>
            <p14:sldId id="530"/>
            <p14:sldId id="531"/>
            <p14:sldId id="519"/>
          </p14:sldIdLst>
        </p14:section>
        <p14:section name="BiFunctions" id="{28F43F4A-E872-4F9F-91FD-9D6C0A6AA777}">
          <p14:sldIdLst>
            <p14:sldId id="540"/>
            <p14:sldId id="543"/>
            <p14:sldId id="544"/>
            <p14:sldId id="541"/>
            <p14:sldId id="542"/>
          </p14:sldIdLst>
        </p14:section>
        <p14:section name="Functions as Methods" id="{818BFF0D-B487-4886-BCB0-F5CDF07BF5B6}">
          <p14:sldIdLst>
            <p14:sldId id="520"/>
            <p14:sldId id="545"/>
            <p14:sldId id="546"/>
            <p14:sldId id="547"/>
            <p14:sldId id="548"/>
            <p14:sldId id="521"/>
          </p14:sldIdLst>
        </p14:section>
        <p14:section name="Summary" id="{A3E993C2-06F8-40DE-A7BA-CC244A9019ED}">
          <p14:sldIdLst>
            <p14:sldId id="522"/>
            <p14:sldId id="549"/>
            <p14:sldId id="550"/>
            <p14:sldId id="55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FF33"/>
    <a:srgbClr val="33CC33"/>
    <a:srgbClr val="F9F0AB"/>
    <a:srgbClr val="F9E6AB"/>
    <a:srgbClr val="F9FAAB"/>
    <a:srgbClr val="767691"/>
    <a:srgbClr val="7676AA"/>
    <a:srgbClr val="603A14"/>
    <a:srgbClr val="E85C0E"/>
    <a:srgbClr val="BAB398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719" autoAdjust="0"/>
    <p:restoredTop sz="94660" autoAdjust="0"/>
  </p:normalViewPr>
  <p:slideViewPr>
    <p:cSldViewPr>
      <p:cViewPr varScale="1">
        <p:scale>
          <a:sx n="78" d="100"/>
          <a:sy n="78" d="100"/>
        </p:scale>
        <p:origin x="174" y="96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3144" y="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3" Type="http://schemas.openxmlformats.org/officeDocument/2006/relationships/slideMaster" Target="slideMasters/slideMaster2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slide" Target="slides/slide36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" Type="http://schemas.openxmlformats.org/officeDocument/2006/relationships/slideMaster" Target="slideMasters/slideMaster4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presProps" Target="pres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tableStyles" Target="tableStyles.xml"/><Relationship Id="rId4" Type="http://schemas.openxmlformats.org/officeDocument/2006/relationships/slideMaster" Target="slideMasters/slideMaster3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3.xml"/><Relationship Id="rId51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2/11/2017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2/11/2017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/>
                </a:solidFill>
              </a:rPr>
              <a:t>© Software University Foundation – </a:t>
            </a:r>
            <a:r>
              <a:rPr lang="en-US" u="sng" smtClean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mtClean="0">
              <a:solidFill>
                <a:prstClr val="black"/>
              </a:solidFill>
            </a:endParaRPr>
          </a:p>
          <a:p>
            <a:r>
              <a:rPr lang="en-US" smtClean="0">
                <a:solidFill>
                  <a:prstClr val="black"/>
                </a:solidFill>
              </a:rPr>
              <a:t>This work is licensed under the </a:t>
            </a:r>
            <a:r>
              <a:rPr lang="en-US" u="sng" noProof="1" smtClean="0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noProof="1" smtClean="0">
                <a:solidFill>
                  <a:prstClr val="black"/>
                </a:solidFill>
              </a:rPr>
              <a:t> </a:t>
            </a:r>
            <a:r>
              <a:rPr lang="en-US" smtClean="0">
                <a:solidFill>
                  <a:prstClr val="black"/>
                </a:solidFill>
              </a:rPr>
              <a:t>license.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41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62882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2008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3F5DD86-E20B-4931-9ABE-DFC67D8EB857}" type="slidenum">
              <a:rPr lang="en-US"/>
              <a:pPr/>
              <a:t>2</a:t>
            </a:fld>
            <a:r>
              <a:rPr lang="en-US" dirty="0"/>
              <a:t>##</a:t>
            </a:r>
          </a:p>
        </p:txBody>
      </p:sp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0351250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2008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1FE61EF-9B86-4737-BB0F-33274236F929}" type="slidenum">
              <a:rPr lang="en-US"/>
              <a:pPr/>
              <a:t>4</a:t>
            </a:fld>
            <a:r>
              <a:rPr lang="en-US" dirty="0"/>
              <a:t>##</a:t>
            </a:r>
          </a:p>
        </p:txBody>
      </p:sp>
      <p:sp>
        <p:nvSpPr>
          <p:cNvPr id="518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ln/>
        </p:spPr>
      </p:sp>
      <p:sp>
        <p:nvSpPr>
          <p:cNvPr id="5181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7438398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Functional programming </a:t>
            </a:r>
            <a:r>
              <a:rPr lang="en-US" dirty="0"/>
              <a:t>is a programming paradigm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Uses computations of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mathematical functions </a:t>
            </a:r>
            <a:r>
              <a:rPr lang="en-US" dirty="0"/>
              <a:t>to build programs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Declarative programming </a:t>
            </a:r>
            <a:r>
              <a:rPr lang="en-US" dirty="0"/>
              <a:t>paradigm (not imperative)</a:t>
            </a:r>
          </a:p>
          <a:p>
            <a:pPr>
              <a:lnSpc>
                <a:spcPct val="110000"/>
              </a:lnSpc>
            </a:pPr>
            <a:r>
              <a:rPr lang="en-US" dirty="0"/>
              <a:t>Pure-functional languages (no variables and loops):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Haskell</a:t>
            </a:r>
          </a:p>
          <a:p>
            <a:pPr>
              <a:lnSpc>
                <a:spcPct val="110000"/>
              </a:lnSpc>
            </a:pPr>
            <a:r>
              <a:rPr lang="en-US" dirty="0"/>
              <a:t>Almost-functional: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Clojure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Lisp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Scheme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Scala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F#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JavaScript</a:t>
            </a:r>
          </a:p>
          <a:p>
            <a:pPr>
              <a:lnSpc>
                <a:spcPct val="110000"/>
              </a:lnSpc>
            </a:pPr>
            <a:r>
              <a:rPr lang="en-US" dirty="0"/>
              <a:t>Imperative with functional support: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C#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Python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Ruby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PHP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Java</a:t>
            </a:r>
          </a:p>
          <a:p>
            <a:pPr>
              <a:lnSpc>
                <a:spcPct val="110000"/>
              </a:lnSpc>
            </a:pPr>
            <a:r>
              <a:rPr lang="en-US" dirty="0"/>
              <a:t>Non-functional: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Pascal</a:t>
            </a:r>
            <a:r>
              <a:rPr lang="en-US" dirty="0"/>
              <a:t>, the old versions of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C#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Java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C++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PHP</a:t>
            </a:r>
          </a:p>
        </p:txBody>
      </p:sp>
    </p:spTree>
    <p:extLst>
      <p:ext uri="{BB962C8B-B14F-4D97-AF65-F5344CB8AC3E}">
        <p14:creationId xmlns:p14="http://schemas.microsoft.com/office/powerpoint/2010/main" val="13379593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Functional programming </a:t>
            </a:r>
            <a:r>
              <a:rPr lang="en-US" dirty="0"/>
              <a:t>is a programming paradigm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Uses computations of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mathematical functions </a:t>
            </a:r>
            <a:r>
              <a:rPr lang="en-US" dirty="0"/>
              <a:t>to build programs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Declarative programming </a:t>
            </a:r>
            <a:r>
              <a:rPr lang="en-US" dirty="0"/>
              <a:t>paradigm (not imperative)</a:t>
            </a:r>
          </a:p>
          <a:p>
            <a:pPr>
              <a:lnSpc>
                <a:spcPct val="110000"/>
              </a:lnSpc>
            </a:pPr>
            <a:r>
              <a:rPr lang="en-US" dirty="0"/>
              <a:t>Pure-functional languages (no variables and loops):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Haskell</a:t>
            </a:r>
          </a:p>
          <a:p>
            <a:pPr>
              <a:lnSpc>
                <a:spcPct val="110000"/>
              </a:lnSpc>
            </a:pPr>
            <a:r>
              <a:rPr lang="en-US" dirty="0"/>
              <a:t>Almost-functional: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Clojure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Lisp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Scheme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Scala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F#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JavaScript</a:t>
            </a:r>
          </a:p>
          <a:p>
            <a:pPr>
              <a:lnSpc>
                <a:spcPct val="110000"/>
              </a:lnSpc>
            </a:pPr>
            <a:r>
              <a:rPr lang="en-US" dirty="0"/>
              <a:t>Imperative with functional support: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C#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Python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Ruby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PHP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Java</a:t>
            </a:r>
          </a:p>
          <a:p>
            <a:pPr>
              <a:lnSpc>
                <a:spcPct val="110000"/>
              </a:lnSpc>
            </a:pPr>
            <a:r>
              <a:rPr lang="en-US" dirty="0"/>
              <a:t>Non-functional: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Pascal</a:t>
            </a:r>
            <a:r>
              <a:rPr lang="en-US" dirty="0"/>
              <a:t>, the old versions of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C#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Java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C++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PHP</a:t>
            </a:r>
          </a:p>
        </p:txBody>
      </p:sp>
    </p:spTree>
    <p:extLst>
      <p:ext uri="{BB962C8B-B14F-4D97-AF65-F5344CB8AC3E}">
        <p14:creationId xmlns:p14="http://schemas.microsoft.com/office/powerpoint/2010/main" val="19026591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Functional programming </a:t>
            </a:r>
            <a:r>
              <a:rPr lang="en-US" dirty="0"/>
              <a:t>is a programming paradigm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Uses computations of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mathematical functions </a:t>
            </a:r>
            <a:r>
              <a:rPr lang="en-US" dirty="0"/>
              <a:t>to build programs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Declarative programming </a:t>
            </a:r>
            <a:r>
              <a:rPr lang="en-US" dirty="0"/>
              <a:t>paradigm (not imperative)</a:t>
            </a:r>
          </a:p>
          <a:p>
            <a:pPr>
              <a:lnSpc>
                <a:spcPct val="110000"/>
              </a:lnSpc>
            </a:pPr>
            <a:r>
              <a:rPr lang="en-US" dirty="0"/>
              <a:t>Pure-functional languages (no variables and loops):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Haskell</a:t>
            </a:r>
          </a:p>
          <a:p>
            <a:pPr>
              <a:lnSpc>
                <a:spcPct val="110000"/>
              </a:lnSpc>
            </a:pPr>
            <a:r>
              <a:rPr lang="en-US" dirty="0"/>
              <a:t>Almost-functional: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Clojure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Lisp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Scheme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Scala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F#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JavaScript</a:t>
            </a:r>
          </a:p>
          <a:p>
            <a:pPr>
              <a:lnSpc>
                <a:spcPct val="110000"/>
              </a:lnSpc>
            </a:pPr>
            <a:r>
              <a:rPr lang="en-US" dirty="0"/>
              <a:t>Imperative with functional support: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C#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Python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Ruby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PHP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Java</a:t>
            </a:r>
          </a:p>
          <a:p>
            <a:pPr>
              <a:lnSpc>
                <a:spcPct val="110000"/>
              </a:lnSpc>
            </a:pPr>
            <a:r>
              <a:rPr lang="en-US" dirty="0"/>
              <a:t>Non-functional: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Pascal</a:t>
            </a:r>
            <a:r>
              <a:rPr lang="en-US" dirty="0"/>
              <a:t>, the old versions of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C#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Java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C++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PHP</a:t>
            </a:r>
          </a:p>
        </p:txBody>
      </p:sp>
    </p:spTree>
    <p:extLst>
      <p:ext uri="{BB962C8B-B14F-4D97-AF65-F5344CB8AC3E}">
        <p14:creationId xmlns:p14="http://schemas.microsoft.com/office/powerpoint/2010/main" val="41864595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0556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© Software University Foundation – </a:t>
            </a:r>
            <a:r>
              <a:rPr lang="en-US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>
              <a:solidFill>
                <a:prstClr val="black"/>
              </a:solidFill>
            </a:endParaRPr>
          </a:p>
          <a:p>
            <a:r>
              <a:rPr lang="en-US">
                <a:solidFill>
                  <a:prstClr val="black"/>
                </a:solidFill>
              </a:rPr>
              <a:t>This work is licensed under the </a:t>
            </a:r>
            <a:r>
              <a:rPr lang="en-US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noProof="1">
                <a:solidFill>
                  <a:prstClr val="black"/>
                </a:solidFill>
              </a:rPr>
              <a:t> </a:t>
            </a:r>
            <a:r>
              <a:rPr lang="en-US">
                <a:solidFill>
                  <a:prstClr val="black"/>
                </a:solidFill>
              </a:rPr>
              <a:t>license.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39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63534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/>
                </a:solidFill>
              </a:rPr>
              <a:t>© Software University Foundation – </a:t>
            </a:r>
            <a:r>
              <a:rPr lang="en-US" u="sng" smtClean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mtClean="0">
              <a:solidFill>
                <a:prstClr val="black"/>
              </a:solidFill>
            </a:endParaRPr>
          </a:p>
          <a:p>
            <a:r>
              <a:rPr lang="en-US" smtClean="0">
                <a:solidFill>
                  <a:prstClr val="black"/>
                </a:solidFill>
              </a:rPr>
              <a:t>This work is licensed under the </a:t>
            </a:r>
            <a:r>
              <a:rPr lang="en-US" u="sng" noProof="1" smtClean="0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noProof="1" smtClean="0">
                <a:solidFill>
                  <a:prstClr val="black"/>
                </a:solidFill>
              </a:rPr>
              <a:t> </a:t>
            </a:r>
            <a:r>
              <a:rPr lang="en-US" smtClean="0">
                <a:solidFill>
                  <a:prstClr val="black"/>
                </a:solidFill>
              </a:rPr>
              <a:t>license.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40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13071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4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6404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190629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729057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48138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2599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2/11/2017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690395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ource Code Exampl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 marL="0" indent="0">
              <a:buNone/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Sample source code:</a:t>
            </a:r>
            <a:endParaRPr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24013" y="1892119"/>
            <a:ext cx="10940800" cy="1689281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4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 smtClean="0"/>
              <a:t>Source code box</a:t>
            </a:r>
          </a:p>
          <a:p>
            <a:pPr marL="0" lvl="0"/>
            <a:r>
              <a:rPr lang="en-US" noProof="1" smtClean="0"/>
              <a:t>…</a:t>
            </a:r>
          </a:p>
          <a:p>
            <a:pPr marL="0" lvl="0"/>
            <a:r>
              <a:rPr lang="en-US" noProof="1" smtClean="0"/>
              <a:t>…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77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2/11/2017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191679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3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3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286140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83800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603A14"/>
                </a:solidFill>
              </a:rPr>
              <a:t>?</a:t>
            </a:r>
            <a:endParaRPr lang="en-US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 cstate="print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 smtClean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9432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2/11/2017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33286082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2/11/2017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08456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0071979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797183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3" cstate="print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840259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9.xml"/><Relationship Id="rId4" Type="http://schemas.openxmlformats.org/officeDocument/2006/relationships/slideLayout" Target="../slideLayouts/slideLayout8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.jpeg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1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slideLayout" Target="../slideLayouts/slideLayout16.xml"/><Relationship Id="rId7" Type="http://schemas.openxmlformats.org/officeDocument/2006/relationships/theme" Target="../theme/theme4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2/11/2017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2/11/2017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6147793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7451781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2/11/2017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3379843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://softuni.bg/" TargetMode="External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3.png"/><Relationship Id="rId4" Type="http://schemas.openxmlformats.org/officeDocument/2006/relationships/image" Target="../media/image12.png"/><Relationship Id="rId9" Type="http://schemas.openxmlformats.org/officeDocument/2006/relationships/image" Target="../media/image15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463#0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463#0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463#0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463#0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463#0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463#0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463#0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hyperlink" Target="http://komfo.com/" TargetMode="External"/><Relationship Id="rId13" Type="http://schemas.openxmlformats.org/officeDocument/2006/relationships/image" Target="../media/image48.png"/><Relationship Id="rId18" Type="http://schemas.openxmlformats.org/officeDocument/2006/relationships/hyperlink" Target="http://netpeak.bg/" TargetMode="External"/><Relationship Id="rId3" Type="http://schemas.openxmlformats.org/officeDocument/2006/relationships/hyperlink" Target="https://softuni.bg/courses/java-fundamentals" TargetMode="External"/><Relationship Id="rId21" Type="http://schemas.openxmlformats.org/officeDocument/2006/relationships/image" Target="../media/image52.png"/><Relationship Id="rId7" Type="http://schemas.openxmlformats.org/officeDocument/2006/relationships/image" Target="../media/image45.png"/><Relationship Id="rId12" Type="http://schemas.openxmlformats.org/officeDocument/2006/relationships/hyperlink" Target="http://www.softwaregroup-bg.com/" TargetMode="External"/><Relationship Id="rId17" Type="http://schemas.openxmlformats.org/officeDocument/2006/relationships/image" Target="../media/image50.png"/><Relationship Id="rId2" Type="http://schemas.openxmlformats.org/officeDocument/2006/relationships/notesSlide" Target="../notesSlides/notesSlide8.xml"/><Relationship Id="rId16" Type="http://schemas.openxmlformats.org/officeDocument/2006/relationships/hyperlink" Target="http://www.infragistics.com/" TargetMode="External"/><Relationship Id="rId20" Type="http://schemas.openxmlformats.org/officeDocument/2006/relationships/hyperlink" Target="http://www.superhosting.bg/" TargetMode="External"/><Relationship Id="rId1" Type="http://schemas.openxmlformats.org/officeDocument/2006/relationships/slideLayout" Target="../slideLayouts/slideLayout9.xml"/><Relationship Id="rId6" Type="http://schemas.openxmlformats.org/officeDocument/2006/relationships/hyperlink" Target="http://xs-software.com/" TargetMode="External"/><Relationship Id="rId11" Type="http://schemas.openxmlformats.org/officeDocument/2006/relationships/image" Target="../media/image47.png"/><Relationship Id="rId5" Type="http://schemas.openxmlformats.org/officeDocument/2006/relationships/image" Target="../media/image44.png"/><Relationship Id="rId15" Type="http://schemas.openxmlformats.org/officeDocument/2006/relationships/image" Target="../media/image49.png"/><Relationship Id="rId23" Type="http://schemas.openxmlformats.org/officeDocument/2006/relationships/image" Target="../media/image53.png"/><Relationship Id="rId10" Type="http://schemas.openxmlformats.org/officeDocument/2006/relationships/hyperlink" Target="http://smartit.bg/" TargetMode="External"/><Relationship Id="rId19" Type="http://schemas.openxmlformats.org/officeDocument/2006/relationships/image" Target="../media/image51.png"/><Relationship Id="rId4" Type="http://schemas.openxmlformats.org/officeDocument/2006/relationships/hyperlink" Target="http://www.luxoft.com/" TargetMode="External"/><Relationship Id="rId9" Type="http://schemas.openxmlformats.org/officeDocument/2006/relationships/image" Target="../media/image46.png"/><Relationship Id="rId14" Type="http://schemas.openxmlformats.org/officeDocument/2006/relationships/hyperlink" Target="http://www.indeavr.com/" TargetMode="External"/><Relationship Id="rId22" Type="http://schemas.openxmlformats.org/officeDocument/2006/relationships/hyperlink" Target="http://www.telenor.bg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2.png"/><Relationship Id="rId5" Type="http://schemas.openxmlformats.org/officeDocument/2006/relationships/hyperlink" Target="http://creativecommons.org/licenses/by-sa/4.0/" TargetMode="External"/><Relationship Id="rId4" Type="http://schemas.openxmlformats.org/officeDocument/2006/relationships/hyperlink" Target="http://www.introprogramming.info/intro-java-book/" TargetMode="Externa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57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5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55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Relationship Id="rId14" Type="http://schemas.openxmlformats.org/officeDocument/2006/relationships/image" Target="../media/image5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463#0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503612" y="609600"/>
            <a:ext cx="7986499" cy="1171552"/>
          </a:xfrm>
        </p:spPr>
        <p:txBody>
          <a:bodyPr>
            <a:normAutofit/>
          </a:bodyPr>
          <a:lstStyle/>
          <a:p>
            <a:r>
              <a:rPr lang="en-US" dirty="0"/>
              <a:t>Functional Programming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503612" y="1768501"/>
            <a:ext cx="7986499" cy="127587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Lambda Expressions</a:t>
            </a:r>
          </a:p>
        </p:txBody>
      </p:sp>
      <p:pic>
        <p:nvPicPr>
          <p:cNvPr id="102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29726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887144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026" name="Picture 2" descr="C:\Documents\Courses\OOP\OOP Images\Screen Shot 2014-04-26 at 8.27.08 PM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253558" y="3886200"/>
            <a:ext cx="5365417" cy="228842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Documents\Courses\OOP\OOP Images\java-lambda-expression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7424" y="4419600"/>
            <a:ext cx="1607188" cy="1600200"/>
          </a:xfrm>
          <a:prstGeom prst="rect">
            <a:avLst/>
          </a:prstGeom>
          <a:noFill/>
          <a:effectLst>
            <a:innerShdw blurRad="63500" dist="50800" dir="2700000">
              <a:prstClr val="black">
                <a:alpha val="50000"/>
              </a:prstClr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 Placeholder 6"/>
          <p:cNvSpPr>
            <a:spLocks noGrp="1"/>
          </p:cNvSpPr>
          <p:nvPr/>
        </p:nvSpPr>
        <p:spPr bwMode="auto">
          <a:xfrm>
            <a:off x="817613" y="4465165"/>
            <a:ext cx="3187613" cy="525135"/>
          </a:xfrm>
          <a:prstGeom prst="rect">
            <a:avLst/>
          </a:prstGeom>
          <a:noFill/>
          <a:effectLst/>
        </p:spPr>
        <p:txBody>
          <a:bodyPr vert="horz" wrap="square" lIns="36000" tIns="36000" rIns="36000" bIns="36000" rtlCol="0" anchor="b" anchorCtr="0">
            <a:spAutoFit/>
          </a:bodyPr>
          <a:lstStyle>
            <a:lvl1pPr marL="0" indent="0" algn="l" defTabSz="1218987" rtl="0" eaLnBrk="1" fontAlgn="base" latinLnBrk="0" hangingPunct="1">
              <a:lnSpc>
                <a:spcPct val="105000"/>
              </a:lnSpc>
              <a:spcBef>
                <a:spcPct val="0"/>
              </a:spcBef>
              <a:spcAft>
                <a:spcPct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SoftUni Team</a:t>
            </a:r>
          </a:p>
        </p:txBody>
      </p:sp>
      <p:sp>
        <p:nvSpPr>
          <p:cNvPr id="20" name="Text Placeholder 7"/>
          <p:cNvSpPr>
            <a:spLocks noGrp="1"/>
          </p:cNvSpPr>
          <p:nvPr/>
        </p:nvSpPr>
        <p:spPr bwMode="auto">
          <a:xfrm>
            <a:off x="817614" y="4935064"/>
            <a:ext cx="3187614" cy="444343"/>
          </a:xfrm>
          <a:prstGeom prst="rect">
            <a:avLst/>
          </a:prstGeom>
          <a:noFill/>
          <a:effectLst/>
        </p:spPr>
        <p:txBody>
          <a:bodyPr vert="horz" wrap="square" lIns="36000" tIns="36000" rIns="36000" bIns="36000" rtlCol="0" anchor="ctr" anchorCtr="0">
            <a:spAutoFit/>
          </a:bodyPr>
          <a:lstStyle>
            <a:lvl1pPr marL="0" indent="0" algn="l" defTabSz="1218987" rtl="0" eaLnBrk="1" fontAlgn="base" latinLnBrk="0" hangingPunct="1">
              <a:lnSpc>
                <a:spcPct val="105000"/>
              </a:lnSpc>
              <a:spcBef>
                <a:spcPct val="0"/>
              </a:spcBef>
              <a:spcAft>
                <a:spcPct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Technical Trainers</a:t>
            </a:r>
          </a:p>
        </p:txBody>
      </p:sp>
      <p:sp>
        <p:nvSpPr>
          <p:cNvPr id="21" name="Text Placeholder 10"/>
          <p:cNvSpPr>
            <a:spLocks noGrp="1"/>
          </p:cNvSpPr>
          <p:nvPr/>
        </p:nvSpPr>
        <p:spPr bwMode="auto">
          <a:xfrm>
            <a:off x="817613" y="5379565"/>
            <a:ext cx="3187613" cy="363552"/>
          </a:xfrm>
          <a:prstGeom prst="rect">
            <a:avLst/>
          </a:prstGeom>
          <a:noFill/>
          <a:effectLst/>
        </p:spPr>
        <p:txBody>
          <a:bodyPr vert="horz" wrap="square" lIns="36000" tIns="36000" rIns="36000" bIns="36000" rtlCol="0" anchor="ctr" anchorCtr="0">
            <a:spAutoFit/>
          </a:bodyPr>
          <a:lstStyle>
            <a:lvl1pPr marL="0" indent="0" algn="l" defTabSz="1218987" rtl="0" eaLnBrk="1" fontAlgn="base" latinLnBrk="0" hangingPunct="1">
              <a:lnSpc>
                <a:spcPct val="105000"/>
              </a:lnSpc>
              <a:spcBef>
                <a:spcPct val="0"/>
              </a:spcBef>
              <a:spcAft>
                <a:spcPct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Software University</a:t>
            </a:r>
          </a:p>
        </p:txBody>
      </p:sp>
      <p:sp>
        <p:nvSpPr>
          <p:cNvPr id="22" name="Text Placeholder 11"/>
          <p:cNvSpPr>
            <a:spLocks noGrp="1"/>
          </p:cNvSpPr>
          <p:nvPr/>
        </p:nvSpPr>
        <p:spPr bwMode="auto">
          <a:xfrm>
            <a:off x="817613" y="5720727"/>
            <a:ext cx="3187613" cy="331235"/>
          </a:xfrm>
          <a:prstGeom prst="rect">
            <a:avLst/>
          </a:prstGeom>
          <a:noFill/>
          <a:effectLst/>
        </p:spPr>
        <p:txBody>
          <a:bodyPr vert="horz" wrap="square" lIns="36000" tIns="36000" rIns="36000" bIns="36000" rtlCol="0" anchor="ctr" anchorCtr="0">
            <a:spAutoFit/>
          </a:bodyPr>
          <a:lstStyle>
            <a:lvl1pPr marL="0" indent="0" algn="l" defTabSz="1218987" rtl="0" eaLnBrk="1" fontAlgn="base" latinLnBrk="0" hangingPunct="1">
              <a:lnSpc>
                <a:spcPct val="105000"/>
              </a:lnSpc>
              <a:spcBef>
                <a:spcPct val="0"/>
              </a:spcBef>
              <a:spcAft>
                <a:spcPct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hlinkClick r:id="rId8"/>
              </a:rPr>
              <a:t>http://softuni.bg</a:t>
            </a:r>
            <a:endParaRPr lang="en-US" dirty="0"/>
          </a:p>
        </p:txBody>
      </p:sp>
      <p:pic>
        <p:nvPicPr>
          <p:cNvPr id="14" name="Picture 13" descr="http://softuni.bg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427412" y="4038600"/>
            <a:ext cx="1925294" cy="211288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rot="576164">
            <a:off x="4672948" y="3955857"/>
            <a:ext cx="1389226" cy="670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2200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rgbClr val="F0A22E">
                      <a:alpha val="40000"/>
                    </a:srgbClr>
                  </a:glow>
                </a:effectLst>
              </a:rPr>
              <a:t>Advanced</a:t>
            </a:r>
          </a:p>
          <a:p>
            <a:pPr algn="ctr">
              <a:lnSpc>
                <a:spcPct val="85000"/>
              </a:lnSpc>
            </a:pPr>
            <a:r>
              <a:rPr lang="en-US" sz="2200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rgbClr val="F0A22E">
                      <a:alpha val="40000"/>
                    </a:srgbClr>
                  </a:glow>
                </a:effectLst>
              </a:rPr>
              <a:t>Java</a:t>
            </a:r>
          </a:p>
        </p:txBody>
      </p:sp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Mathematic function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Function?</a:t>
            </a:r>
            <a:endParaRPr lang="bg-BG" dirty="0"/>
          </a:p>
        </p:txBody>
      </p:sp>
      <p:sp>
        <p:nvSpPr>
          <p:cNvPr id="9" name="Rectangle 8"/>
          <p:cNvSpPr/>
          <p:nvPr/>
        </p:nvSpPr>
        <p:spPr>
          <a:xfrm>
            <a:off x="2358288" y="1760186"/>
            <a:ext cx="3089307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7200" b="1" i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f</a:t>
            </a:r>
            <a:r>
              <a:rPr lang="en-US" sz="72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(x) = x</a:t>
            </a:r>
            <a:r>
              <a:rPr lang="en-US" sz="7200" b="1" baseline="30000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2</a:t>
            </a:r>
            <a:endParaRPr lang="en-US" sz="7200" b="1" i="1" baseline="30000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10" name="AutoShape 5"/>
          <p:cNvSpPr>
            <a:spLocks noChangeArrowheads="1"/>
          </p:cNvSpPr>
          <p:nvPr/>
        </p:nvSpPr>
        <p:spPr bwMode="auto">
          <a:xfrm>
            <a:off x="462824" y="2261901"/>
            <a:ext cx="1485900" cy="666254"/>
          </a:xfrm>
          <a:prstGeom prst="wedgeRoundRectCallout">
            <a:avLst>
              <a:gd name="adj1" fmla="val 83891"/>
              <a:gd name="adj2" fmla="val -2255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200" dirty="0" smtClean="0">
                <a:solidFill>
                  <a:srgbClr val="FFFFFF"/>
                </a:solidFill>
              </a:rPr>
              <a:t>Name</a:t>
            </a:r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11" name="AutoShape 5"/>
          <p:cNvSpPr>
            <a:spLocks noChangeArrowheads="1"/>
          </p:cNvSpPr>
          <p:nvPr/>
        </p:nvSpPr>
        <p:spPr bwMode="auto">
          <a:xfrm>
            <a:off x="2358288" y="3270044"/>
            <a:ext cx="1485900" cy="666254"/>
          </a:xfrm>
          <a:prstGeom prst="wedgeRoundRectCallout">
            <a:avLst>
              <a:gd name="adj1" fmla="val 11952"/>
              <a:gd name="adj2" fmla="val -12886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200" dirty="0" smtClean="0">
                <a:solidFill>
                  <a:srgbClr val="FFFFFF"/>
                </a:solidFill>
              </a:rPr>
              <a:t>Input</a:t>
            </a:r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12" name="AutoShape 5"/>
          <p:cNvSpPr>
            <a:spLocks noChangeArrowheads="1"/>
          </p:cNvSpPr>
          <p:nvPr/>
        </p:nvSpPr>
        <p:spPr bwMode="auto">
          <a:xfrm>
            <a:off x="4174058" y="3270044"/>
            <a:ext cx="1615553" cy="666254"/>
          </a:xfrm>
          <a:prstGeom prst="wedgeRoundRectCallout">
            <a:avLst>
              <a:gd name="adj1" fmla="val 2418"/>
              <a:gd name="adj2" fmla="val -12886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200" dirty="0" smtClean="0">
                <a:solidFill>
                  <a:srgbClr val="FFFFFF"/>
                </a:solidFill>
              </a:rPr>
              <a:t>Output</a:t>
            </a:r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6702425" y="1676400"/>
            <a:ext cx="4878387" cy="4076443"/>
          </a:xfrm>
          <a:prstGeom prst="roundRect">
            <a:avLst>
              <a:gd name="adj" fmla="val 6659"/>
            </a:avLst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  <a:alpha val="50000"/>
              </a:schemeClr>
            </a:solidFill>
            <a:prstDash val="sysDash"/>
          </a:ln>
        </p:spPr>
        <p:txBody>
          <a:bodyPr vert="horz" wrap="square" lIns="144000" tIns="108000" rIns="144000" bIns="108000" rtlCol="0">
            <a:noAutofit/>
          </a:bodyPr>
          <a:lstStyle/>
          <a:p>
            <a:pPr defTabSz="1218987"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endParaRPr lang="en-US" sz="24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graphicFrame>
        <p:nvGraphicFramePr>
          <p:cNvPr id="16" name="Group 13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42599106"/>
              </p:ext>
            </p:extLst>
          </p:nvPr>
        </p:nvGraphicFramePr>
        <p:xfrm>
          <a:off x="7230924" y="2507401"/>
          <a:ext cx="3821388" cy="2995900"/>
        </p:xfrm>
        <a:graphic>
          <a:graphicData uri="http://schemas.openxmlformats.org/drawingml/2006/table">
            <a:tbl>
              <a:tblPr/>
              <a:tblGrid>
                <a:gridCol w="18338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875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99180"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3</a:t>
                      </a:r>
                      <a:endParaRPr lang="bg-BG" sz="3200" b="1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9</a:t>
                      </a:r>
                      <a:endParaRPr lang="bg-BG" sz="3200" b="1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99180"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1</a:t>
                      </a:r>
                      <a:endParaRPr lang="bg-BG" sz="3200" b="1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1</a:t>
                      </a:r>
                      <a:endParaRPr lang="bg-BG" sz="3200" b="1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9180"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0</a:t>
                      </a:r>
                      <a:endParaRPr lang="bg-BG" sz="3200" b="1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0</a:t>
                      </a:r>
                      <a:endParaRPr lang="bg-BG" sz="3200" b="1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9180"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4</a:t>
                      </a:r>
                      <a:endParaRPr lang="bg-BG" sz="3200" b="1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16</a:t>
                      </a:r>
                      <a:endParaRPr lang="bg-BG" sz="3200" b="1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99180"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-4</a:t>
                      </a:r>
                      <a:endParaRPr lang="bg-BG" sz="3200" b="1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16</a:t>
                      </a:r>
                      <a:endParaRPr lang="bg-BG" sz="3200" b="1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7436695" y="1676401"/>
            <a:ext cx="13640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/>
              <a:t>x</a:t>
            </a:r>
            <a:endParaRPr lang="en-US" sz="2800" dirty="0"/>
          </a:p>
        </p:txBody>
      </p:sp>
      <p:sp>
        <p:nvSpPr>
          <p:cNvPr id="18" name="TextBox 17"/>
          <p:cNvSpPr txBox="1"/>
          <p:nvPr/>
        </p:nvSpPr>
        <p:spPr>
          <a:xfrm>
            <a:off x="9292448" y="1676401"/>
            <a:ext cx="14830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i="1" dirty="0" smtClean="0"/>
              <a:t>f</a:t>
            </a:r>
            <a:r>
              <a:rPr lang="en-US" sz="4800" dirty="0" smtClean="0"/>
              <a:t>(x)</a:t>
            </a:r>
            <a:endParaRPr lang="en-US" sz="2800" i="1" dirty="0"/>
          </a:p>
        </p:txBody>
      </p:sp>
      <p:sp>
        <p:nvSpPr>
          <p:cNvPr id="19" name="TextBox 18"/>
          <p:cNvSpPr txBox="1"/>
          <p:nvPr/>
        </p:nvSpPr>
        <p:spPr>
          <a:xfrm>
            <a:off x="537835" y="4270512"/>
            <a:ext cx="570818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A </a:t>
            </a:r>
            <a:r>
              <a:rPr lang="en-US" sz="4000" dirty="0">
                <a:solidFill>
                  <a:schemeClr val="tx2">
                    <a:lumMod val="75000"/>
                  </a:schemeClr>
                </a:solidFill>
              </a:rPr>
              <a:t>function</a:t>
            </a:r>
            <a:r>
              <a:rPr lang="en-US" sz="4000" dirty="0"/>
              <a:t> is a special relationship where </a:t>
            </a:r>
            <a:r>
              <a:rPr lang="en-US" sz="4000" dirty="0">
                <a:solidFill>
                  <a:schemeClr val="tx2">
                    <a:lumMod val="75000"/>
                  </a:schemeClr>
                </a:solidFill>
              </a:rPr>
              <a:t>each</a:t>
            </a:r>
            <a:r>
              <a:rPr lang="en-US" sz="4000" dirty="0"/>
              <a:t> input has a </a:t>
            </a:r>
            <a:r>
              <a:rPr lang="en-US" sz="4000" dirty="0">
                <a:solidFill>
                  <a:schemeClr val="tx2">
                    <a:lumMod val="75000"/>
                  </a:schemeClr>
                </a:solidFill>
              </a:rPr>
              <a:t>single</a:t>
            </a:r>
            <a:r>
              <a:rPr lang="en-US" sz="4000" dirty="0"/>
              <a:t> output.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845361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5" grpId="0" animBg="1"/>
      <p:bldP spid="17" grpId="0"/>
      <p:bldP spid="18" grpId="0"/>
      <p:bldP spid="1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51917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Initialization of function  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 smtClean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 smtClean="0"/>
          </a:p>
          <a:p>
            <a:pPr>
              <a:lnSpc>
                <a:spcPct val="100000"/>
              </a:lnSpc>
            </a:pPr>
            <a:endParaRPr lang="en-US" sz="2400" dirty="0"/>
          </a:p>
          <a:p>
            <a:pPr>
              <a:lnSpc>
                <a:spcPct val="100000"/>
              </a:lnSpc>
            </a:pPr>
            <a:r>
              <a:rPr lang="en-US" sz="3200" dirty="0" smtClean="0"/>
              <a:t>Input and output type can be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different type</a:t>
            </a:r>
          </a:p>
          <a:p>
            <a:pPr>
              <a:lnSpc>
                <a:spcPct val="100000"/>
              </a:lnSpc>
            </a:pPr>
            <a:r>
              <a:rPr lang="en-US" sz="3200" dirty="0" smtClean="0"/>
              <a:t>Input and output type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must</a:t>
            </a:r>
            <a:r>
              <a:rPr lang="en-US" sz="3200" dirty="0" smtClean="0"/>
              <a:t> be from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type</a:t>
            </a:r>
            <a:r>
              <a:rPr lang="en-US" sz="3200" dirty="0" smtClean="0"/>
              <a:t> which we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declare</a:t>
            </a:r>
            <a:r>
              <a:rPr lang="en-US" sz="3200" dirty="0" smtClean="0"/>
              <a:t> them</a:t>
            </a:r>
            <a:endParaRPr lang="en-US" sz="3200" dirty="0"/>
          </a:p>
        </p:txBody>
      </p:sp>
      <p:sp>
        <p:nvSpPr>
          <p:cNvPr id="519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 Functions</a:t>
            </a:r>
            <a:endParaRPr lang="bg-BG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413078" y="2267793"/>
            <a:ext cx="11430000" cy="57708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sv-SE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Function&lt;Integer, String&gt; func = </a:t>
            </a:r>
            <a:r>
              <a:rPr lang="sv-SE" sz="3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 </a:t>
            </a:r>
            <a:r>
              <a:rPr lang="sv-SE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-&gt; n.toString</a:t>
            </a:r>
            <a:r>
              <a:rPr lang="sv-SE" sz="3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</a:t>
            </a:r>
            <a:endParaRPr lang="en-US" sz="3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AutoShape 5"/>
          <p:cNvSpPr>
            <a:spLocks noChangeArrowheads="1"/>
          </p:cNvSpPr>
          <p:nvPr/>
        </p:nvSpPr>
        <p:spPr bwMode="auto">
          <a:xfrm>
            <a:off x="2780201" y="3169164"/>
            <a:ext cx="2414543" cy="666254"/>
          </a:xfrm>
          <a:prstGeom prst="wedgeRoundRectCallout">
            <a:avLst>
              <a:gd name="adj1" fmla="val 34819"/>
              <a:gd name="adj2" fmla="val -11340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200" dirty="0" smtClean="0">
                <a:solidFill>
                  <a:srgbClr val="FFFFFF"/>
                </a:solidFill>
              </a:rPr>
              <a:t>Output type</a:t>
            </a:r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7" name="AutoShape 5"/>
          <p:cNvSpPr>
            <a:spLocks noChangeArrowheads="1"/>
          </p:cNvSpPr>
          <p:nvPr/>
        </p:nvSpPr>
        <p:spPr bwMode="auto">
          <a:xfrm>
            <a:off x="303212" y="3193125"/>
            <a:ext cx="2228850" cy="666254"/>
          </a:xfrm>
          <a:prstGeom prst="wedgeRoundRectCallout">
            <a:avLst>
              <a:gd name="adj1" fmla="val 63955"/>
              <a:gd name="adj2" fmla="val -12113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200" dirty="0" smtClean="0">
                <a:solidFill>
                  <a:srgbClr val="FFFFFF"/>
                </a:solidFill>
              </a:rPr>
              <a:t>Input type</a:t>
            </a:r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9" name="AutoShape 5"/>
          <p:cNvSpPr>
            <a:spLocks noChangeArrowheads="1"/>
          </p:cNvSpPr>
          <p:nvPr/>
        </p:nvSpPr>
        <p:spPr bwMode="auto">
          <a:xfrm>
            <a:off x="5442883" y="3190211"/>
            <a:ext cx="1485900" cy="666254"/>
          </a:xfrm>
          <a:prstGeom prst="wedgeRoundRectCallout">
            <a:avLst>
              <a:gd name="adj1" fmla="val 8485"/>
              <a:gd name="adj2" fmla="val -11726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200" dirty="0" smtClean="0">
                <a:solidFill>
                  <a:srgbClr val="FFFFFF"/>
                </a:solidFill>
              </a:rPr>
              <a:t>Name</a:t>
            </a:r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3" name="Right Brace 2"/>
          <p:cNvSpPr/>
          <p:nvPr/>
        </p:nvSpPr>
        <p:spPr>
          <a:xfrm rot="16200000" flipV="1">
            <a:off x="9095243" y="96857"/>
            <a:ext cx="465640" cy="3993193"/>
          </a:xfrm>
          <a:prstGeom prst="rightBrace">
            <a:avLst>
              <a:gd name="adj1" fmla="val 62577"/>
              <a:gd name="adj2" fmla="val 50000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13" name="AutoShape 5"/>
          <p:cNvSpPr>
            <a:spLocks noChangeArrowheads="1"/>
          </p:cNvSpPr>
          <p:nvPr/>
        </p:nvSpPr>
        <p:spPr bwMode="auto">
          <a:xfrm>
            <a:off x="7513037" y="995666"/>
            <a:ext cx="3811623" cy="666254"/>
          </a:xfrm>
          <a:prstGeom prst="wedgeRoundRectCallout">
            <a:avLst>
              <a:gd name="adj1" fmla="val -4516"/>
              <a:gd name="adj2" fmla="val 644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/>
              <a:t>Lambda Expressions</a:t>
            </a:r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14" name="AutoShape 5"/>
          <p:cNvSpPr>
            <a:spLocks noChangeArrowheads="1"/>
          </p:cNvSpPr>
          <p:nvPr/>
        </p:nvSpPr>
        <p:spPr bwMode="auto">
          <a:xfrm>
            <a:off x="5248987" y="4011920"/>
            <a:ext cx="3093615" cy="663555"/>
          </a:xfrm>
          <a:prstGeom prst="wedgeRoundRectCallout">
            <a:avLst>
              <a:gd name="adj1" fmla="val 24611"/>
              <a:gd name="adj2" fmla="val -24922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200" dirty="0" smtClean="0">
                <a:solidFill>
                  <a:srgbClr val="FFFFFF"/>
                </a:solidFill>
              </a:rPr>
              <a:t>Input parameter</a:t>
            </a:r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15" name="AutoShape 5"/>
          <p:cNvSpPr>
            <a:spLocks noChangeArrowheads="1"/>
          </p:cNvSpPr>
          <p:nvPr/>
        </p:nvSpPr>
        <p:spPr bwMode="auto">
          <a:xfrm>
            <a:off x="8494759" y="4011920"/>
            <a:ext cx="3348319" cy="663555"/>
          </a:xfrm>
          <a:prstGeom prst="wedgeRoundRectCallout">
            <a:avLst>
              <a:gd name="adj1" fmla="val -23663"/>
              <a:gd name="adj2" fmla="val -24534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200" dirty="0"/>
              <a:t>R</a:t>
            </a:r>
            <a:r>
              <a:rPr lang="en-US" sz="3200" dirty="0" smtClean="0"/>
              <a:t>eturn </a:t>
            </a:r>
            <a:r>
              <a:rPr lang="en-US" sz="3200" dirty="0"/>
              <a:t>expression</a:t>
            </a:r>
            <a:endParaRPr lang="bg-BG" sz="2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018365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1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1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 animBg="1"/>
      <p:bldP spid="13" grpId="0" animBg="1"/>
      <p:bldP spid="14" grpId="0" animBg="1"/>
      <p:bldP spid="1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Java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Function&lt;T,R&gt;</a:t>
            </a:r>
            <a:r>
              <a:rPr lang="en-US" dirty="0"/>
              <a:t> is </a:t>
            </a:r>
            <a:r>
              <a:rPr lang="en-US" dirty="0" smtClean="0"/>
              <a:t>a interface that </a:t>
            </a:r>
            <a:r>
              <a:rPr lang="en-US" dirty="0"/>
              <a:t>accepts a parameter of type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</a:t>
            </a:r>
            <a:r>
              <a:rPr lang="en-US" dirty="0"/>
              <a:t> and returns type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pPr>
              <a:spcBef>
                <a:spcPts val="1800"/>
              </a:spcBef>
            </a:pPr>
            <a:r>
              <a:rPr lang="en-US" dirty="0" smtClean="0"/>
              <a:t>We use function with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.apply()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Function&lt;T</a:t>
            </a:r>
            <a:r>
              <a:rPr lang="en-US" dirty="0" smtClean="0"/>
              <a:t>, R</a:t>
            </a:r>
            <a:r>
              <a:rPr lang="en-US" dirty="0"/>
              <a:t>&gt;</a:t>
            </a:r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912812" y="2438400"/>
            <a:ext cx="10363200" cy="123796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increment(int number) {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return number + 1;    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911224" y="4705632"/>
            <a:ext cx="10363200" cy="125572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Function&lt;Integer, Integer&gt; increment = number -&gt; number + 1;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a = increment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.apply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(5);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b = increment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.apply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(a);</a:t>
            </a:r>
          </a:p>
        </p:txBody>
      </p:sp>
    </p:spTree>
    <p:extLst>
      <p:ext uri="{BB962C8B-B14F-4D97-AF65-F5344CB8AC3E}">
        <p14:creationId xmlns:p14="http://schemas.microsoft.com/office/powerpoint/2010/main" val="3320376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190413" y="1135245"/>
            <a:ext cx="11804822" cy="55703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Read numbers from console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Print </a:t>
            </a:r>
            <a:r>
              <a:rPr lang="en-US" dirty="0"/>
              <a:t>Count of numbers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Print Sum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Use Function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</a:t>
            </a:r>
            <a:r>
              <a:rPr lang="en-US" dirty="0" smtClean="0"/>
              <a:t>: Sum Numbers 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8516" y="2027908"/>
            <a:ext cx="2750955" cy="2750955"/>
          </a:xfrm>
          <a:prstGeom prst="rect">
            <a:avLst/>
          </a:prstGeom>
        </p:spPr>
      </p:pic>
      <p:sp>
        <p:nvSpPr>
          <p:cNvPr id="13" name="Bent-Up Arrow 12"/>
          <p:cNvSpPr/>
          <p:nvPr/>
        </p:nvSpPr>
        <p:spPr>
          <a:xfrm rot="5400000">
            <a:off x="6351968" y="4596316"/>
            <a:ext cx="850392" cy="1822704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6812" y="4930401"/>
            <a:ext cx="1924050" cy="1504950"/>
          </a:xfrm>
          <a:prstGeom prst="rect">
            <a:avLst/>
          </a:prstGeom>
        </p:spPr>
      </p:pic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8101520" y="5194665"/>
            <a:ext cx="3329783" cy="97642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Count = 10</a:t>
            </a:r>
          </a:p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Sum = 41</a:t>
            </a:r>
            <a:endParaRPr lang="sv-SE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716216" y="4115388"/>
            <a:ext cx="5957264" cy="54476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sv-SE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4, 2, 1, 3, 5, 7, 1, </a:t>
            </a:r>
            <a:r>
              <a:rPr lang="sv-SE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4, </a:t>
            </a:r>
            <a:r>
              <a:rPr lang="sv-SE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2, 12</a:t>
            </a:r>
          </a:p>
        </p:txBody>
      </p:sp>
    </p:spTree>
    <p:extLst>
      <p:ext uri="{BB962C8B-B14F-4D97-AF65-F5344CB8AC3E}">
        <p14:creationId xmlns:p14="http://schemas.microsoft.com/office/powerpoint/2010/main" val="4115597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6" grpId="0" animBg="1"/>
      <p:bldP spid="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</a:t>
            </a:r>
            <a:r>
              <a:rPr lang="en-US" dirty="0" smtClean="0"/>
              <a:t>Sum Numbers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16005" y="6172200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https://judge.softuni.bg/Contests/Practice/Index/463#0</a:t>
            </a:r>
            <a:endParaRPr lang="en-US" dirty="0"/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417513" y="1143000"/>
            <a:ext cx="11353799" cy="488516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 anchor="t" anchorCtr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800" dirty="0" smtClean="0"/>
              <a:t>Scanner scanner = new Scanner(System.in);</a:t>
            </a:r>
          </a:p>
          <a:p>
            <a:r>
              <a:rPr lang="en-US" sz="2800" dirty="0" smtClean="0"/>
              <a:t>String[] input = scanner.nextLine().split(", ");</a:t>
            </a:r>
          </a:p>
          <a:p>
            <a:endParaRPr lang="en-US" sz="2800" dirty="0" smtClean="0"/>
          </a:p>
          <a:p>
            <a:r>
              <a:rPr lang="en-US" sz="2800" dirty="0" smtClean="0"/>
              <a:t>Function&lt;String, Integer&gt; parser = </a:t>
            </a:r>
          </a:p>
          <a:p>
            <a:r>
              <a:rPr lang="en-US" sz="2800" dirty="0" smtClean="0"/>
              <a:t>                               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x -&gt; Integer.parseInt(x);</a:t>
            </a:r>
            <a:endParaRPr lang="en-US" sz="2800" dirty="0" smtClean="0"/>
          </a:p>
          <a:p>
            <a:r>
              <a:rPr lang="en-US" sz="2800" dirty="0" smtClean="0"/>
              <a:t>int sum = 0;</a:t>
            </a:r>
          </a:p>
          <a:p>
            <a:r>
              <a:rPr lang="en-US" sz="2800" dirty="0" smtClean="0"/>
              <a:t>for (String s : input) {</a:t>
            </a:r>
          </a:p>
          <a:p>
            <a:r>
              <a:rPr lang="en-US" sz="2800" dirty="0" smtClean="0"/>
              <a:t>  sum += parser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.apply(</a:t>
            </a:r>
            <a:r>
              <a:rPr lang="en-US" sz="2800" dirty="0" smtClean="0"/>
              <a:t>s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)</a:t>
            </a:r>
            <a:r>
              <a:rPr lang="en-US" sz="2800" dirty="0" smtClean="0"/>
              <a:t>;</a:t>
            </a:r>
          </a:p>
          <a:p>
            <a:r>
              <a:rPr lang="en-US" sz="2800" dirty="0" smtClean="0"/>
              <a:t>}</a:t>
            </a:r>
          </a:p>
          <a:p>
            <a:r>
              <a:rPr lang="en-US" sz="2800" dirty="0" smtClean="0"/>
              <a:t>System.out.println("Count = " + input.length);</a:t>
            </a:r>
          </a:p>
          <a:p>
            <a:r>
              <a:rPr lang="en-US" sz="2800" dirty="0" smtClean="0"/>
              <a:t>System.out.println("Sum = " + sum);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713355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884" y="4876800"/>
            <a:ext cx="11483128" cy="820600"/>
          </a:xfrm>
        </p:spPr>
        <p:txBody>
          <a:bodyPr/>
          <a:lstStyle/>
          <a:p>
            <a:pPr algn="ctr"/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Lambda Expressions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1446212" y="5754968"/>
            <a:ext cx="8938472" cy="692873"/>
          </a:xfrm>
        </p:spPr>
        <p:txBody>
          <a:bodyPr/>
          <a:lstStyle/>
          <a:p>
            <a:pPr marL="0" lvl="1" indent="0" algn="ctr">
              <a:buNone/>
            </a:pPr>
            <a:r>
              <a:rPr lang="en-US" sz="4000" dirty="0">
                <a:solidFill>
                  <a:schemeClr val="accent1"/>
                </a:solidFill>
              </a:rPr>
              <a:t>Exercises in class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7157" y="866750"/>
            <a:ext cx="3524026" cy="363756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8528" y="2362200"/>
            <a:ext cx="2057400" cy="2057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212" y="1371600"/>
            <a:ext cx="2414921" cy="2414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358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4484" y="4746008"/>
            <a:ext cx="9959128" cy="820600"/>
          </a:xfrm>
        </p:spPr>
        <p:txBody>
          <a:bodyPr/>
          <a:lstStyle/>
          <a:p>
            <a:r>
              <a:rPr lang="en-US" dirty="0" smtClean="0"/>
              <a:t>Other Type Functions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64484" y="5624176"/>
            <a:ext cx="9959128" cy="719034"/>
          </a:xfrm>
        </p:spPr>
        <p:txBody>
          <a:bodyPr/>
          <a:lstStyle/>
          <a:p>
            <a:r>
              <a:rPr lang="en-US" dirty="0" smtClean="0"/>
              <a:t>Special Functions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0098" y="966325"/>
            <a:ext cx="2247900" cy="203835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412" y="1985500"/>
            <a:ext cx="2459832" cy="245983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6612" y="1985501"/>
            <a:ext cx="2484678" cy="245983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2794" y="3215416"/>
            <a:ext cx="1422508" cy="1422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115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5191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In Java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Consumer&lt;T&gt;</a:t>
            </a:r>
            <a:r>
              <a:rPr lang="en-US" dirty="0"/>
              <a:t> is a </a:t>
            </a:r>
            <a:r>
              <a:rPr lang="en-US" dirty="0" smtClean="0"/>
              <a:t>void interface:</a:t>
            </a: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 marL="0" indent="0">
              <a:lnSpc>
                <a:spcPct val="100000"/>
              </a:lnSpc>
              <a:buNone/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Instead of writing the method we can do:</a:t>
            </a:r>
          </a:p>
          <a:p>
            <a:pPr marL="0" indent="0">
              <a:lnSpc>
                <a:spcPct val="100000"/>
              </a:lnSpc>
              <a:buNone/>
            </a:pPr>
            <a:endParaRPr lang="en-US" sz="5400" dirty="0"/>
          </a:p>
          <a:p>
            <a:pPr>
              <a:lnSpc>
                <a:spcPct val="100000"/>
              </a:lnSpc>
            </a:pPr>
            <a:r>
              <a:rPr lang="en-US" dirty="0"/>
              <a:t>Then we use it like that:</a:t>
            </a:r>
          </a:p>
        </p:txBody>
      </p:sp>
      <p:sp>
        <p:nvSpPr>
          <p:cNvPr id="519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Consumer&lt;T&gt;</a:t>
            </a:r>
            <a:endParaRPr lang="bg-BG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684212" y="1742020"/>
            <a:ext cx="10666412" cy="144962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void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print(String message) {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System.out.println(message);    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84212" y="3814440"/>
            <a:ext cx="10666412" cy="99719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Consumer&lt;String&gt; print = </a:t>
            </a:r>
            <a:endParaRPr lang="en-US" sz="28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message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-&gt; System.out.print(message)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84212" y="5474431"/>
            <a:ext cx="10666412" cy="85016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print.accept("pesho");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print.accept(String.valueOf(5));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5197" y="1421532"/>
            <a:ext cx="2062517" cy="2041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352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1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51917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In Java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Supplier&lt;T&gt;</a:t>
            </a:r>
            <a:r>
              <a:rPr lang="en-US" dirty="0"/>
              <a:t> takes no parameters</a:t>
            </a:r>
            <a:r>
              <a:rPr lang="en-US" dirty="0" smtClean="0"/>
              <a:t>: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 smtClean="0"/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dirty="0"/>
              <a:t>Instead of writing the method we can do:</a:t>
            </a:r>
          </a:p>
          <a:p>
            <a:pPr marL="0" indent="0">
              <a:lnSpc>
                <a:spcPct val="100000"/>
              </a:lnSpc>
              <a:buNone/>
            </a:pPr>
            <a:endParaRPr lang="en-US" sz="6000" dirty="0" smtClean="0"/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dirty="0" smtClean="0"/>
              <a:t>Then </a:t>
            </a:r>
            <a:r>
              <a:rPr lang="en-US" dirty="0"/>
              <a:t>we use it like that: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 marL="0" indent="0">
              <a:lnSpc>
                <a:spcPct val="100000"/>
              </a:lnSpc>
              <a:buNone/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</p:txBody>
      </p:sp>
      <p:sp>
        <p:nvSpPr>
          <p:cNvPr id="519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Supplier&lt;T&gt;</a:t>
            </a:r>
            <a:endParaRPr lang="bg-BG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819817" y="1813533"/>
            <a:ext cx="10546014" cy="144962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void 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genRandomInt()</a:t>
            </a: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Random rnd = new Random();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return rnd.nextInt(51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819817" y="3886200"/>
            <a:ext cx="10546014" cy="110273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Supplier&lt;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Integer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 </a:t>
            </a:r>
            <a:r>
              <a:rPr lang="en-US" sz="3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genRandomInt 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endParaRPr lang="en-US" sz="32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</a:t>
            </a: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</a:t>
            </a:r>
            <a:r>
              <a:rPr lang="en-US" sz="3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-&gt;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 Random().nextInt(51)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819817" y="5715000"/>
            <a:ext cx="10546014" cy="6093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rnd = generateRandomInt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.get()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2115" y="1819209"/>
            <a:ext cx="2703716" cy="2451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02713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1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Consumer and Supplier Example</a:t>
            </a:r>
            <a:endParaRPr lang="en-US" dirty="0"/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417513" y="1219200"/>
            <a:ext cx="11353799" cy="310006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 anchor="t" anchorCtr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dirty="0" smtClean="0"/>
              <a:t>Supplier&lt;Integer&gt; dice = () -&gt; ThreadLocalRandom.current()</a:t>
            </a:r>
          </a:p>
          <a:p>
            <a:r>
              <a:rPr lang="en-US" dirty="0" smtClean="0"/>
              <a:t>                                                .nextInt(2, 12);</a:t>
            </a:r>
          </a:p>
          <a:p>
            <a:r>
              <a:rPr lang="en-US" dirty="0" smtClean="0"/>
              <a:t>Consumer&lt;String&gt; print = message -&gt; System.out.println(message);</a:t>
            </a:r>
          </a:p>
          <a:p>
            <a:endParaRPr lang="en-US" dirty="0" smtClean="0"/>
          </a:p>
          <a:p>
            <a:r>
              <a:rPr lang="en-US" sz="3200" dirty="0" smtClean="0"/>
              <a:t>for (int i = 0; i &lt; 4; i++) {</a:t>
            </a:r>
          </a:p>
          <a:p>
            <a:r>
              <a:rPr lang="en-US" sz="3200" dirty="0" smtClean="0"/>
              <a:t>   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print.accept(dice.get().toString());</a:t>
            </a:r>
          </a:p>
          <a:p>
            <a:r>
              <a:rPr lang="en-US" sz="3200" dirty="0" smtClean="0"/>
              <a:t>}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7026053" y="4499734"/>
            <a:ext cx="761999" cy="190205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05000"/>
              </a:lnSpc>
            </a:pPr>
            <a:r>
              <a:rPr lang="sv-SE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2</a:t>
            </a:r>
          </a:p>
          <a:p>
            <a:pPr algn="ctr">
              <a:lnSpc>
                <a:spcPct val="105000"/>
              </a:lnSpc>
            </a:pPr>
            <a:r>
              <a:rPr lang="sv-SE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12</a:t>
            </a:r>
          </a:p>
          <a:p>
            <a:pPr algn="ctr">
              <a:lnSpc>
                <a:spcPct val="105000"/>
              </a:lnSpc>
            </a:pPr>
            <a:r>
              <a:rPr lang="sv-SE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5</a:t>
            </a:r>
          </a:p>
          <a:p>
            <a:pPr algn="ctr">
              <a:lnSpc>
                <a:spcPct val="105000"/>
              </a:lnSpc>
            </a:pPr>
            <a:r>
              <a:rPr lang="sv-SE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8" name="Rectangle 3"/>
          <p:cNvSpPr>
            <a:spLocks noGrp="1" noChangeArrowheads="1"/>
          </p:cNvSpPr>
          <p:nvPr>
            <p:ph idx="1"/>
          </p:nvPr>
        </p:nvSpPr>
        <p:spPr>
          <a:xfrm>
            <a:off x="417513" y="5200831"/>
            <a:ext cx="3619499" cy="65705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Possible outputs </a:t>
            </a:r>
            <a:endParaRPr lang="en-US" dirty="0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4442067" y="4509393"/>
            <a:ext cx="761999" cy="188128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05000"/>
              </a:lnSpc>
            </a:pPr>
            <a:r>
              <a:rPr lang="sv-SE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11</a:t>
            </a:r>
          </a:p>
          <a:p>
            <a:pPr algn="ctr">
              <a:lnSpc>
                <a:spcPct val="105000"/>
              </a:lnSpc>
            </a:pPr>
            <a:r>
              <a:rPr lang="sv-SE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6</a:t>
            </a:r>
          </a:p>
          <a:p>
            <a:pPr algn="ctr">
              <a:lnSpc>
                <a:spcPct val="105000"/>
              </a:lnSpc>
            </a:pPr>
            <a:r>
              <a:rPr lang="sv-SE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5</a:t>
            </a:r>
          </a:p>
          <a:p>
            <a:pPr algn="ctr">
              <a:lnSpc>
                <a:spcPct val="105000"/>
              </a:lnSpc>
            </a:pPr>
            <a:r>
              <a:rPr lang="sv-SE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6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5734060" y="4509393"/>
            <a:ext cx="761999" cy="190205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05000"/>
              </a:lnSpc>
            </a:pPr>
            <a:r>
              <a:rPr lang="sv-SE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6</a:t>
            </a:r>
          </a:p>
          <a:p>
            <a:pPr algn="ctr">
              <a:lnSpc>
                <a:spcPct val="105000"/>
              </a:lnSpc>
            </a:pPr>
            <a:r>
              <a:rPr lang="sv-SE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8</a:t>
            </a:r>
          </a:p>
          <a:p>
            <a:pPr algn="ctr">
              <a:lnSpc>
                <a:spcPct val="105000"/>
              </a:lnSpc>
            </a:pPr>
            <a:r>
              <a:rPr lang="sv-SE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2</a:t>
            </a:r>
          </a:p>
          <a:p>
            <a:pPr algn="ctr">
              <a:lnSpc>
                <a:spcPct val="105000"/>
              </a:lnSpc>
            </a:pPr>
            <a:r>
              <a:rPr lang="sv-SE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7</a:t>
            </a: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8320751" y="4485782"/>
            <a:ext cx="761999" cy="190205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05000"/>
              </a:lnSpc>
            </a:pPr>
            <a:r>
              <a:rPr lang="sv-SE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12</a:t>
            </a:r>
          </a:p>
          <a:p>
            <a:pPr algn="ctr">
              <a:lnSpc>
                <a:spcPct val="105000"/>
              </a:lnSpc>
            </a:pPr>
            <a:r>
              <a:rPr lang="sv-SE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12</a:t>
            </a:r>
          </a:p>
          <a:p>
            <a:pPr algn="ctr">
              <a:lnSpc>
                <a:spcPct val="105000"/>
              </a:lnSpc>
            </a:pPr>
            <a:r>
              <a:rPr lang="sv-SE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10</a:t>
            </a:r>
          </a:p>
          <a:p>
            <a:pPr algn="ctr">
              <a:lnSpc>
                <a:spcPct val="105000"/>
              </a:lnSpc>
            </a:pPr>
            <a:r>
              <a:rPr lang="sv-SE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11</a:t>
            </a:r>
            <a:endParaRPr lang="sv-SE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9612744" y="4509393"/>
            <a:ext cx="761999" cy="190205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05000"/>
              </a:lnSpc>
            </a:pPr>
            <a:r>
              <a:rPr lang="sv-SE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4</a:t>
            </a:r>
          </a:p>
          <a:p>
            <a:pPr algn="ctr">
              <a:lnSpc>
                <a:spcPct val="105000"/>
              </a:lnSpc>
            </a:pPr>
            <a:r>
              <a:rPr lang="sv-SE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6</a:t>
            </a:r>
          </a:p>
          <a:p>
            <a:pPr algn="ctr">
              <a:lnSpc>
                <a:spcPct val="105000"/>
              </a:lnSpc>
            </a:pPr>
            <a:r>
              <a:rPr lang="sv-SE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5</a:t>
            </a:r>
          </a:p>
          <a:p>
            <a:pPr algn="ctr">
              <a:lnSpc>
                <a:spcPct val="105000"/>
              </a:lnSpc>
            </a:pPr>
            <a:r>
              <a:rPr lang="sv-SE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4</a:t>
            </a: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10904737" y="4509393"/>
            <a:ext cx="761999" cy="190205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05000"/>
              </a:lnSpc>
            </a:pPr>
            <a:r>
              <a:rPr lang="sv-SE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8</a:t>
            </a:r>
          </a:p>
          <a:p>
            <a:pPr algn="ctr">
              <a:lnSpc>
                <a:spcPct val="105000"/>
              </a:lnSpc>
            </a:pPr>
            <a:r>
              <a:rPr lang="sv-SE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6</a:t>
            </a:r>
          </a:p>
          <a:p>
            <a:pPr algn="ctr">
              <a:lnSpc>
                <a:spcPct val="105000"/>
              </a:lnSpc>
            </a:pPr>
            <a:r>
              <a:rPr lang="sv-SE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4</a:t>
            </a:r>
          </a:p>
          <a:p>
            <a:pPr algn="ctr">
              <a:lnSpc>
                <a:spcPct val="105000"/>
              </a:lnSpc>
            </a:pPr>
            <a:r>
              <a:rPr lang="sv-SE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2</a:t>
            </a:r>
            <a:endParaRPr lang="sv-SE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8886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444500" indent="-444500" defTabSz="895350">
              <a:lnSpc>
                <a:spcPct val="100000"/>
              </a:lnSpc>
              <a:buFontTx/>
              <a:buAutoNum type="arabicPeriod"/>
            </a:pPr>
            <a:r>
              <a:rPr lang="en-US" dirty="0"/>
              <a:t>Lambda Expressions</a:t>
            </a:r>
          </a:p>
          <a:p>
            <a:pPr marL="444500" indent="-444500" defTabSz="895350">
              <a:lnSpc>
                <a:spcPct val="100000"/>
              </a:lnSpc>
              <a:buFontTx/>
              <a:buAutoNum type="arabicPeriod"/>
              <a:tabLst/>
            </a:pPr>
            <a:r>
              <a:rPr lang="en-US" dirty="0" smtClean="0"/>
              <a:t>What is a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Function?</a:t>
            </a:r>
          </a:p>
          <a:p>
            <a:pPr marL="761946" lvl="1" indent="-457200" defTabSz="895350"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Function&lt;T,R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&gt;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marL="444500" indent="-444500" defTabSz="895350">
              <a:lnSpc>
                <a:spcPct val="100000"/>
              </a:lnSpc>
              <a:buFontTx/>
              <a:buAutoNum type="arabicPeriod"/>
              <a:tabLst/>
            </a:pPr>
            <a:r>
              <a:rPr lang="en-US" dirty="0" smtClean="0"/>
              <a:t>Other Function Types</a:t>
            </a:r>
            <a:endParaRPr lang="bg-BG" dirty="0"/>
          </a:p>
          <a:p>
            <a:pPr marL="761946" lvl="1" indent="-457200" defTabSz="895350"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Consumer&lt;T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&gt;</a:t>
            </a:r>
          </a:p>
          <a:p>
            <a:pPr marL="761946" lvl="1" indent="-457200" defTabSz="895350"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Supplier&lt;T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&gt;</a:t>
            </a:r>
            <a:endParaRPr lang="en-US" dirty="0"/>
          </a:p>
          <a:p>
            <a:pPr marL="761946" lvl="1" indent="-457200" defTabSz="895350"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Predicate&lt;T&gt;</a:t>
            </a:r>
          </a:p>
          <a:p>
            <a:pPr marL="761946" lvl="1" indent="-457200" defTabSz="895350">
              <a:lnSpc>
                <a:spcPct val="100000"/>
              </a:lnSpc>
            </a:pPr>
            <a:r>
              <a:rPr lang="en-US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BiFunction&lt;T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, U, R&gt;</a:t>
            </a:r>
          </a:p>
          <a:p>
            <a:pPr marL="444500" indent="-444500" defTabSz="895350">
              <a:lnSpc>
                <a:spcPct val="100000"/>
              </a:lnSpc>
              <a:buFontTx/>
              <a:buAutoNum type="arabicPeriod"/>
            </a:pPr>
            <a:r>
              <a:rPr lang="en-US" dirty="0" smtClean="0"/>
              <a:t>Passing </a:t>
            </a:r>
            <a:r>
              <a:rPr lang="en-US" dirty="0"/>
              <a:t>Functions to Methods</a:t>
            </a:r>
            <a:endParaRPr lang="bg-BG" dirty="0"/>
          </a:p>
          <a:p>
            <a:pPr marL="444500" indent="-444500" defTabSz="895350">
              <a:lnSpc>
                <a:spcPct val="100000"/>
              </a:lnSpc>
              <a:buFontTx/>
              <a:buAutoNum type="arabicPeriod"/>
              <a:tabLst/>
            </a:pPr>
            <a:endParaRPr lang="en-US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7" name="Rectangle 6"/>
          <p:cNvSpPr/>
          <p:nvPr/>
        </p:nvSpPr>
        <p:spPr>
          <a:xfrm rot="201166">
            <a:off x="5625052" y="2935017"/>
            <a:ext cx="1413267" cy="223138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l-GR" sz="13900" b="1" dirty="0">
                <a:ln w="17780" cmpd="sng">
                  <a:solidFill>
                    <a:schemeClr val="bg2"/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innerShdw blurRad="114300">
                    <a:prstClr val="black"/>
                  </a:inn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λ</a:t>
            </a:r>
            <a:endParaRPr lang="en-US" sz="13900" b="1" dirty="0">
              <a:ln w="17780" cmpd="sng">
                <a:solidFill>
                  <a:schemeClr val="bg2"/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63000"/>
                      <a:sat val="105000"/>
                    </a:schemeClr>
                  </a:gs>
                  <a:gs pos="90000">
                    <a:schemeClr val="accent1">
                      <a:shade val="50000"/>
                      <a:satMod val="100000"/>
                    </a:schemeClr>
                  </a:gs>
                </a:gsLst>
                <a:lin ang="5400000"/>
              </a:gradFill>
              <a:effectLst>
                <a:innerShdw blurRad="114300">
                  <a:prstClr val="black"/>
                </a:inn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609012" y="2895600"/>
            <a:ext cx="2875101" cy="316421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duotone>
              <a:prstClr val="black"/>
              <a:srgbClr val="66FF33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6610" y="994552"/>
            <a:ext cx="18288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09376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5191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In Java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Predicate&lt;T&gt;</a:t>
            </a:r>
            <a:r>
              <a:rPr lang="en-US" dirty="0"/>
              <a:t> evaluates a condition: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 marL="0" indent="0">
              <a:lnSpc>
                <a:spcPct val="100000"/>
              </a:lnSpc>
              <a:buNone/>
            </a:pPr>
            <a:endParaRPr lang="en-US" dirty="0"/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dirty="0"/>
              <a:t>Instead of writing the method we can do: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Then we use it like that:</a:t>
            </a:r>
          </a:p>
        </p:txBody>
      </p:sp>
      <p:sp>
        <p:nvSpPr>
          <p:cNvPr id="519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Predicate&lt;T&gt;</a:t>
            </a:r>
            <a:endParaRPr lang="bg-BG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684212" y="1886232"/>
            <a:ext cx="10882200" cy="144962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boolean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isEven(int number) {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return number % 2 == 0;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84212" y="4033429"/>
            <a:ext cx="10882200" cy="5447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Predicate&lt;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Integer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 isEven =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number -&gt; number % 2 == 0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84212" y="5387269"/>
            <a:ext cx="10882200" cy="52399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System.out.println(isEven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.test(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 //true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9936" y="1452416"/>
            <a:ext cx="2176476" cy="2176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77057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1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sp>
        <p:nvSpPr>
          <p:cNvPr id="5191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noProof="1" smtClean="0">
                <a:solidFill>
                  <a:schemeClr val="tx2">
                    <a:lumMod val="75000"/>
                  </a:schemeClr>
                </a:solidFill>
              </a:rPr>
              <a:t>UnaryOperator&lt;T&gt; </a:t>
            </a:r>
            <a:r>
              <a:rPr lang="en-US" dirty="0" smtClean="0"/>
              <a:t> is a function with same type of input/output</a:t>
            </a: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 marL="0" indent="0">
              <a:lnSpc>
                <a:spcPct val="100000"/>
              </a:lnSpc>
              <a:buNone/>
            </a:pPr>
            <a:endParaRPr lang="en-US" dirty="0"/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dirty="0"/>
              <a:t>Instead of writing the method we can do: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Then we use it like that:</a:t>
            </a:r>
          </a:p>
        </p:txBody>
      </p:sp>
      <p:sp>
        <p:nvSpPr>
          <p:cNvPr id="519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 smtClean="0"/>
              <a:t>UnaryOperator&lt;T</a:t>
            </a:r>
            <a:r>
              <a:rPr lang="en-US" dirty="0" smtClean="0"/>
              <a:t>&gt;</a:t>
            </a:r>
            <a:endParaRPr lang="bg-BG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608012" y="1886232"/>
            <a:ext cx="10958400" cy="144962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toUpper(String str)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return 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str.toUpperCase()</a:t>
            </a: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08012" y="4033429"/>
            <a:ext cx="10958400" cy="5447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UnaryOperator&lt;String&gt; 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toUpper 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(x)-&gt; x.toUpperCase();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08012" y="5387269"/>
            <a:ext cx="10958400" cy="5447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System.out.println(isEven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.test(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 //true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0012" y="1447800"/>
            <a:ext cx="2362200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38656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1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190413" y="1135245"/>
            <a:ext cx="11804822" cy="55703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Read text from console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Count how many words start with Uppercase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Print count and words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Use Predicate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</a:t>
            </a:r>
            <a:r>
              <a:rPr lang="en-US" dirty="0" smtClean="0"/>
              <a:t>: Count Uppercase Words</a:t>
            </a:r>
            <a:endParaRPr lang="en-US" dirty="0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141412" y="4419600"/>
            <a:ext cx="4343400" cy="144962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The following example shows how to use Predicate</a:t>
            </a:r>
            <a:endParaRPr lang="sv-SE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7466012" y="4419600"/>
            <a:ext cx="3329783" cy="144962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2</a:t>
            </a:r>
          </a:p>
          <a:p>
            <a:pPr>
              <a:lnSpc>
                <a:spcPct val="105000"/>
              </a:lnSpc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The</a:t>
            </a:r>
          </a:p>
          <a:p>
            <a:pPr>
              <a:lnSpc>
                <a:spcPct val="105000"/>
              </a:lnSpc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Predicate</a:t>
            </a:r>
            <a:endParaRPr lang="sv-SE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6" name="Right Arrow 5"/>
          <p:cNvSpPr/>
          <p:nvPr/>
        </p:nvSpPr>
        <p:spPr>
          <a:xfrm>
            <a:off x="5986208" y="4902098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6212" y="1640128"/>
            <a:ext cx="1943100" cy="194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648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6" grpId="0" animBg="1"/>
      <p:bldP spid="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Count Uppercase Words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16005" y="6172200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https://judge.softuni.bg/Contests/Practice/Index/463#0</a:t>
            </a:r>
            <a:endParaRPr lang="en-US" dirty="0"/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417513" y="1143000"/>
            <a:ext cx="11353799" cy="488516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 anchor="t" anchorCtr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800" dirty="0" smtClean="0"/>
              <a:t>//TODO: Read text</a:t>
            </a:r>
          </a:p>
          <a:p>
            <a:r>
              <a:rPr lang="en-US" sz="2800" dirty="0" smtClean="0"/>
              <a:t>Predicate&lt;String&gt; checkerUpperCase = </a:t>
            </a:r>
          </a:p>
          <a:p>
            <a:r>
              <a:rPr lang="en-US" sz="2800" dirty="0" smtClean="0"/>
              <a:t>         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s -&gt; s.charAt(0) == s.toUpperCase().charAt(0);</a:t>
            </a:r>
          </a:p>
          <a:p>
            <a:endParaRPr lang="en-US" sz="2800" dirty="0" smtClean="0"/>
          </a:p>
          <a:p>
            <a:r>
              <a:rPr lang="en-US" sz="2800" dirty="0" smtClean="0"/>
              <a:t>ArrayList&lt;String&gt; result = new ArrayList&lt;&gt;();</a:t>
            </a:r>
          </a:p>
          <a:p>
            <a:r>
              <a:rPr lang="en-US" sz="2800" dirty="0" smtClean="0"/>
              <a:t>for (int i = 0; i &lt; textAsList.length; i++) {</a:t>
            </a:r>
          </a:p>
          <a:p>
            <a:r>
              <a:rPr lang="en-US" sz="2800" dirty="0" smtClean="0"/>
              <a:t>  if (checkerUpperCase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.test(textAsList[i])</a:t>
            </a:r>
            <a:r>
              <a:rPr lang="en-US" sz="2800" dirty="0" smtClean="0"/>
              <a:t>) {</a:t>
            </a:r>
          </a:p>
          <a:p>
            <a:r>
              <a:rPr lang="en-US" sz="2800" dirty="0" smtClean="0"/>
              <a:t>    result.add(textAsList[i]);</a:t>
            </a:r>
          </a:p>
          <a:p>
            <a:r>
              <a:rPr lang="en-US" sz="2800" dirty="0" smtClean="0"/>
              <a:t>  }</a:t>
            </a:r>
          </a:p>
          <a:p>
            <a:r>
              <a:rPr lang="en-US" sz="2800" dirty="0" smtClean="0"/>
              <a:t>}</a:t>
            </a:r>
          </a:p>
          <a:p>
            <a:r>
              <a:rPr lang="en-US" sz="2800" dirty="0" smtClean="0"/>
              <a:t>//TODO: Print result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531381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190413" y="1135245"/>
            <a:ext cx="11804822" cy="55703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Read from console some item's prices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Add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VAT</a:t>
            </a:r>
            <a:r>
              <a:rPr lang="en-US" dirty="0" smtClean="0"/>
              <a:t> of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20%</a:t>
            </a:r>
            <a:r>
              <a:rPr lang="en-US" dirty="0" smtClean="0"/>
              <a:t> to all of them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Use UnaryOperator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</a:t>
            </a:r>
            <a:r>
              <a:rPr lang="en-US" dirty="0" smtClean="0"/>
              <a:t>: Add VAT</a:t>
            </a:r>
            <a:endParaRPr lang="en-US" dirty="0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995874" y="4930110"/>
            <a:ext cx="3276600" cy="54476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sv-SE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1.38, 2.56, </a:t>
            </a:r>
            <a:r>
              <a:rPr lang="sv-SE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4.4</a:t>
            </a:r>
            <a:endParaRPr lang="sv-SE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7913174" y="4251464"/>
            <a:ext cx="3329783" cy="190205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Prices with VAT:</a:t>
            </a:r>
          </a:p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1,66</a:t>
            </a:r>
          </a:p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3,07</a:t>
            </a:r>
          </a:p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5,28</a:t>
            </a:r>
            <a:endParaRPr lang="sv-SE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4566" y="1032388"/>
            <a:ext cx="2667000" cy="2667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0324" y="4234235"/>
            <a:ext cx="1905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880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Add VAT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16005" y="6172200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https://judge.softuni.bg/Contests/Practice/Index/463#0</a:t>
            </a:r>
            <a:endParaRPr lang="en-US" dirty="0"/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417513" y="990600"/>
            <a:ext cx="11353799" cy="510060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 anchor="t" anchorCtr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800" dirty="0" smtClean="0"/>
              <a:t>//TODO: Read input</a:t>
            </a:r>
          </a:p>
          <a:p>
            <a:r>
              <a:rPr lang="en-US" sz="2800" dirty="0" smtClean="0"/>
              <a:t>List&lt;Double&gt; numbers = new ArrayList&lt;&gt;();</a:t>
            </a:r>
          </a:p>
          <a:p>
            <a:r>
              <a:rPr lang="en-US" sz="2800" dirty="0" smtClean="0"/>
              <a:t>for (String s : input) {</a:t>
            </a:r>
          </a:p>
          <a:p>
            <a:r>
              <a:rPr lang="en-US" sz="2800" dirty="0" smtClean="0"/>
              <a:t>  numbers.add(Double.parseDouble(s));</a:t>
            </a:r>
          </a:p>
          <a:p>
            <a:r>
              <a:rPr lang="en-US" sz="2800" dirty="0" smtClean="0"/>
              <a:t>}</a:t>
            </a:r>
          </a:p>
          <a:p>
            <a:endParaRPr lang="en-US" sz="1050" dirty="0" smtClean="0"/>
          </a:p>
          <a:p>
            <a:pPr>
              <a:spcAft>
                <a:spcPts val="600"/>
              </a:spcAft>
            </a:pP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UnaryOperator&lt;Double&gt; </a:t>
            </a:r>
            <a:r>
              <a:rPr lang="en-US" sz="2800" dirty="0" smtClean="0"/>
              <a:t>addVat = 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x -&gt; x * 1.2</a:t>
            </a:r>
            <a:r>
              <a:rPr lang="en-US" sz="2800" dirty="0" smtClean="0"/>
              <a:t>;</a:t>
            </a:r>
          </a:p>
          <a:p>
            <a:r>
              <a:rPr lang="en-US" sz="2800" dirty="0" smtClean="0"/>
              <a:t>System.out.println("Prices with VAT:");</a:t>
            </a:r>
          </a:p>
          <a:p>
            <a:r>
              <a:rPr lang="en-US" sz="2800" dirty="0" smtClean="0"/>
              <a:t>for (Double str : numbers) {</a:t>
            </a:r>
          </a:p>
          <a:p>
            <a:r>
              <a:rPr lang="en-US" sz="2800" dirty="0" smtClean="0"/>
              <a:t>  System.out.println(String.format("%1$.2f", </a:t>
            </a:r>
          </a:p>
          <a:p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                                   </a:t>
            </a:r>
            <a:r>
              <a:rPr lang="en-US" sz="2800" dirty="0" err="1" smtClean="0">
                <a:solidFill>
                  <a:schemeClr val="tx2">
                    <a:lumMod val="75000"/>
                  </a:schemeClr>
                </a:solidFill>
              </a:rPr>
              <a:t>addVat.apply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(</a:t>
            </a:r>
            <a:r>
              <a:rPr lang="en-US" sz="2800" dirty="0" err="1" smtClean="0">
                <a:solidFill>
                  <a:schemeClr val="tx2">
                    <a:lumMod val="75000"/>
                  </a:schemeClr>
                </a:solidFill>
              </a:rPr>
              <a:t>str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)</a:t>
            </a:r>
            <a:r>
              <a:rPr lang="en-US" sz="2800" dirty="0" smtClean="0"/>
              <a:t>));</a:t>
            </a:r>
          </a:p>
          <a:p>
            <a:r>
              <a:rPr lang="en-US" sz="2800" dirty="0" smtClean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823863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884" y="4876800"/>
            <a:ext cx="11483128" cy="820600"/>
          </a:xfrm>
        </p:spPr>
        <p:txBody>
          <a:bodyPr/>
          <a:lstStyle/>
          <a:p>
            <a:pPr algn="ctr"/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Other Type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1446212" y="5754968"/>
            <a:ext cx="8938472" cy="692873"/>
          </a:xfrm>
        </p:spPr>
        <p:txBody>
          <a:bodyPr/>
          <a:lstStyle/>
          <a:p>
            <a:pPr marL="0" lvl="1" indent="0" algn="ctr">
              <a:buNone/>
            </a:pPr>
            <a:r>
              <a:rPr lang="en-US" sz="4000" dirty="0">
                <a:solidFill>
                  <a:schemeClr val="accent1"/>
                </a:solidFill>
              </a:rPr>
              <a:t>Exercises in class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6171" y="1239232"/>
            <a:ext cx="3524026" cy="363756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68405">
            <a:off x="-638175" y="2181969"/>
            <a:ext cx="9573961" cy="1695687"/>
          </a:xfrm>
          <a:prstGeom prst="rect">
            <a:avLst/>
          </a:prstGeom>
          <a:effectLst>
            <a:softEdge rad="31750"/>
          </a:effectLst>
          <a:scene3d>
            <a:camera prst="isometricOffAxis2Righ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3456955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4484" y="4746008"/>
            <a:ext cx="9959128" cy="820600"/>
          </a:xfrm>
        </p:spPr>
        <p:txBody>
          <a:bodyPr/>
          <a:lstStyle/>
          <a:p>
            <a:r>
              <a:rPr lang="en-US" dirty="0" smtClean="0"/>
              <a:t>Bi Functions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64484" y="5624176"/>
            <a:ext cx="9959128" cy="719034"/>
          </a:xfrm>
        </p:spPr>
        <p:txBody>
          <a:bodyPr/>
          <a:lstStyle/>
          <a:p>
            <a:r>
              <a:rPr lang="en-US" dirty="0" smtClean="0"/>
              <a:t>BiConsumer, BiPredicate, BiFunction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9760" y="657432"/>
            <a:ext cx="4088576" cy="4088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855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380357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sp>
        <p:nvSpPr>
          <p:cNvPr id="519171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990600"/>
            <a:ext cx="11804822" cy="557035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BiFunction &lt;T, U, R&gt; </a:t>
            </a:r>
            <a:endParaRPr lang="en-US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dirty="0"/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BiConsumer&lt;T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, U&gt;</a:t>
            </a:r>
          </a:p>
          <a:p>
            <a:pPr marL="0" indent="0">
              <a:lnSpc>
                <a:spcPct val="100000"/>
              </a:lnSpc>
              <a:buNone/>
            </a:pPr>
            <a:endParaRPr lang="en-US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BiPredicate &lt;T,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U&gt;</a:t>
            </a:r>
            <a:endParaRPr lang="en-US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519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BiFunctions </a:t>
            </a:r>
            <a:endParaRPr lang="bg-BG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661192" y="1607955"/>
            <a:ext cx="10882200" cy="86793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BiFunction &lt;Integer, Integer, String&gt;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sum = 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(x, y)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-&gt; "The sum of " +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x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+ " and " +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y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+ " is " +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(x + y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61192" y="3105939"/>
            <a:ext cx="10882200" cy="125572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BiConsumer&lt;Integer, Integer&gt; sum =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(x, y)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-&gt;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 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System.out.println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(x, y)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-&gt; "The sum of " +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x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+ " and " +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y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+ " is " +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(x + y)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46111" y="5113155"/>
            <a:ext cx="10912363" cy="125572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s-E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BiPredicate&lt;Integer, Integer&gt; bi = </a:t>
            </a:r>
            <a:r>
              <a:rPr lang="es-E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(x, y) -&gt; x == y</a:t>
            </a:r>
            <a:r>
              <a:rPr lang="es-E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System.out.println(bi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.test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(2, 3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//False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595629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1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380357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  <p:sp>
        <p:nvSpPr>
          <p:cNvPr id="519171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990600"/>
            <a:ext cx="11804822" cy="557035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IntFunction &lt;R&gt;</a:t>
            </a:r>
          </a:p>
          <a:p>
            <a:pPr>
              <a:lnSpc>
                <a:spcPct val="100000"/>
              </a:lnSpc>
            </a:pPr>
            <a:endParaRPr lang="en-US" dirty="0" smtClean="0"/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IntToDoubleFunction</a:t>
            </a:r>
          </a:p>
          <a:p>
            <a:pPr marL="0" indent="0">
              <a:lnSpc>
                <a:spcPct val="100000"/>
              </a:lnSpc>
              <a:buNone/>
            </a:pPr>
            <a:endParaRPr lang="en-US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519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Special Functions </a:t>
            </a:r>
            <a:endParaRPr lang="bg-BG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615948" y="3124200"/>
            <a:ext cx="10882200" cy="125572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IntToDoubleFunction i =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(x)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-&gt;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 return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Math.sin(x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};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System.out.println(i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.applyAsDouble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(2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0.90929742682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15948" y="1720542"/>
            <a:ext cx="10882200" cy="48013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IntFunction&lt;String&gt; i =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(x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-&gt; Integer.toString(x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9063" y="4561655"/>
            <a:ext cx="1943100" cy="19431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7412" y="4561655"/>
            <a:ext cx="1943100" cy="194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12701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r>
              <a:rPr lang="en-US" sz="6000" b="1" dirty="0"/>
              <a:t/>
            </a:r>
            <a:br>
              <a:rPr lang="en-US" sz="6000" b="1" dirty="0"/>
            </a:br>
            <a:r>
              <a:rPr lang="en-US" sz="11500" b="1" dirty="0"/>
              <a:t>#</a:t>
            </a:r>
            <a:r>
              <a:rPr lang="en-US" sz="11500" b="1" dirty="0" err="1"/>
              <a:t>JavaAdvanced</a:t>
            </a:r>
            <a:endParaRPr lang="en-US" sz="6000" b="1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732003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190413" y="1135245"/>
            <a:ext cx="11804822" cy="55703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Read numbers from console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Print Sum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Print Count of numbers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Use BiFunction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</a:t>
            </a:r>
            <a:r>
              <a:rPr lang="en-US" dirty="0" smtClean="0"/>
              <a:t>: Sum Numbers 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8516" y="2027908"/>
            <a:ext cx="2750955" cy="2750955"/>
          </a:xfrm>
          <a:prstGeom prst="rect">
            <a:avLst/>
          </a:prstGeom>
        </p:spPr>
      </p:pic>
      <p:sp>
        <p:nvSpPr>
          <p:cNvPr id="13" name="Bent-Up Arrow 12"/>
          <p:cNvSpPr/>
          <p:nvPr/>
        </p:nvSpPr>
        <p:spPr>
          <a:xfrm rot="5400000">
            <a:off x="6351968" y="4596316"/>
            <a:ext cx="850392" cy="1822704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6812" y="4930401"/>
            <a:ext cx="1924050" cy="1504950"/>
          </a:xfrm>
          <a:prstGeom prst="rect">
            <a:avLst/>
          </a:prstGeom>
        </p:spPr>
      </p:pic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8101520" y="5194665"/>
            <a:ext cx="3329783" cy="97642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Count = 10</a:t>
            </a:r>
          </a:p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Sum = 41</a:t>
            </a:r>
            <a:endParaRPr lang="sv-SE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716216" y="4115388"/>
            <a:ext cx="5957264" cy="54476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sv-SE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4, 2, 1, 3, 5, 7, 1, </a:t>
            </a:r>
            <a:r>
              <a:rPr lang="sv-SE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4, </a:t>
            </a:r>
            <a:r>
              <a:rPr lang="sv-SE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2, 12</a:t>
            </a:r>
          </a:p>
        </p:txBody>
      </p:sp>
    </p:spTree>
    <p:extLst>
      <p:ext uri="{BB962C8B-B14F-4D97-AF65-F5344CB8AC3E}">
        <p14:creationId xmlns:p14="http://schemas.microsoft.com/office/powerpoint/2010/main" val="436043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6" grpId="0" animBg="1"/>
      <p:bldP spid="9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</a:t>
            </a:r>
            <a:r>
              <a:rPr lang="en-US" dirty="0" smtClean="0"/>
              <a:t>Sum Numbers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16005" y="6172200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https://judge.softuni.bg/Contests/Practice/Index/463#0</a:t>
            </a:r>
            <a:endParaRPr lang="en-US" dirty="0"/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417513" y="1066800"/>
            <a:ext cx="11353799" cy="503905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 anchor="t" anchorCtr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800" dirty="0" smtClean="0"/>
              <a:t>Scanner scanner = new Scanner(System.in);</a:t>
            </a:r>
          </a:p>
          <a:p>
            <a:r>
              <a:rPr lang="en-US" sz="2800" dirty="0" smtClean="0"/>
              <a:t>String[] input = scanner.nextLine().split(", ");</a:t>
            </a:r>
          </a:p>
          <a:p>
            <a:endParaRPr lang="en-US" sz="1400" dirty="0" smtClean="0"/>
          </a:p>
          <a:p>
            <a:r>
              <a:rPr lang="en-US" sz="2800" dirty="0" smtClean="0"/>
              <a:t>BiFunction&lt;String, String, Integer&gt; parser = </a:t>
            </a:r>
          </a:p>
          <a:p>
            <a:r>
              <a:rPr lang="en-US" sz="2800" dirty="0" smtClean="0"/>
              <a:t>    (x, y) -&gt; Integer.parseInt(x) + Integer.parseInt(y);</a:t>
            </a:r>
          </a:p>
          <a:p>
            <a:endParaRPr lang="en-US" dirty="0" smtClean="0"/>
          </a:p>
          <a:p>
            <a:r>
              <a:rPr lang="en-US" sz="2800" dirty="0" smtClean="0"/>
              <a:t>int sum = 0;</a:t>
            </a:r>
          </a:p>
          <a:p>
            <a:r>
              <a:rPr lang="en-US" sz="2800" dirty="0" smtClean="0"/>
              <a:t>for (int i = 0; i &lt; input.length - 1; i++) {</a:t>
            </a:r>
          </a:p>
          <a:p>
            <a:r>
              <a:rPr lang="en-US" sz="2800" dirty="0" smtClean="0"/>
              <a:t>  sum += parser.apply(input[i], input[i + 1]);</a:t>
            </a:r>
          </a:p>
          <a:p>
            <a:r>
              <a:rPr lang="en-US" sz="2800" dirty="0" smtClean="0"/>
              <a:t>}</a:t>
            </a:r>
          </a:p>
          <a:p>
            <a:r>
              <a:rPr lang="en-US" sz="2800" dirty="0" smtClean="0"/>
              <a:t>System.out.println("Count = " + input.length);</a:t>
            </a:r>
          </a:p>
          <a:p>
            <a:r>
              <a:rPr lang="en-US" sz="2800" dirty="0" smtClean="0"/>
              <a:t>System.out.println("Sum = " + sum);</a:t>
            </a:r>
          </a:p>
        </p:txBody>
      </p:sp>
    </p:spTree>
    <p:extLst>
      <p:ext uri="{BB962C8B-B14F-4D97-AF65-F5344CB8AC3E}">
        <p14:creationId xmlns:p14="http://schemas.microsoft.com/office/powerpoint/2010/main" val="4166318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  <p:sp>
        <p:nvSpPr>
          <p:cNvPr id="5191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We can pass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Function&lt;T,R&gt;</a:t>
            </a:r>
            <a:r>
              <a:rPr lang="en-US" dirty="0"/>
              <a:t> to methods: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 marL="0" indent="0">
              <a:lnSpc>
                <a:spcPct val="100000"/>
              </a:lnSpc>
              <a:buNone/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We can use the method like that:</a:t>
            </a:r>
          </a:p>
        </p:txBody>
      </p:sp>
      <p:sp>
        <p:nvSpPr>
          <p:cNvPr id="519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Passing Functions to Method</a:t>
            </a:r>
            <a:endParaRPr lang="bg-BG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455612" y="1905000"/>
            <a:ext cx="11110800" cy="115877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operation(int number,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Function&lt;Integer, Integer&gt; function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{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return function.apply(number);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455612" y="3886200"/>
            <a:ext cx="11110800" cy="258070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a = 5;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b = operation(a,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number -&gt; number * 5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c = operation(a,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number -&gt; number - 3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d = operation(b,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number -&gt; number % 2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//b = 25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//c = 2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//d = 1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886305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190413" y="1135245"/>
            <a:ext cx="11804822" cy="55703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Read from console n people with their age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Read condition and age for filter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Read format type for output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Print all people </a:t>
            </a:r>
            <a:r>
              <a:rPr lang="en-US" dirty="0"/>
              <a:t>that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fulfills </a:t>
            </a:r>
            <a:r>
              <a:rPr lang="en-US" dirty="0"/>
              <a:t>the </a:t>
            </a:r>
            <a:r>
              <a:rPr lang="en-US" dirty="0" smtClean="0"/>
              <a:t>condition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</a:t>
            </a:r>
            <a:r>
              <a:rPr lang="en-US" dirty="0" smtClean="0"/>
              <a:t>: Filter by Age</a:t>
            </a:r>
            <a:endParaRPr lang="en-US" dirty="0"/>
          </a:p>
        </p:txBody>
      </p:sp>
      <p:sp>
        <p:nvSpPr>
          <p:cNvPr id="12" name="Rounded Rectangle 11"/>
          <p:cNvSpPr/>
          <p:nvPr/>
        </p:nvSpPr>
        <p:spPr>
          <a:xfrm>
            <a:off x="8592538" y="1676400"/>
            <a:ext cx="2683474" cy="3581400"/>
          </a:xfrm>
          <a:prstGeom prst="roundRect">
            <a:avLst>
              <a:gd name="adj" fmla="val 6659"/>
            </a:avLst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  <a:alpha val="50000"/>
              </a:schemeClr>
            </a:solidFill>
            <a:prstDash val="sysDash"/>
          </a:ln>
        </p:spPr>
        <p:txBody>
          <a:bodyPr vert="horz" wrap="square" lIns="144000" tIns="108000" rIns="144000" bIns="108000" rtlCol="0">
            <a:noAutofit/>
          </a:bodyPr>
          <a:lstStyle/>
          <a:p>
            <a:pPr defTabSz="1218987"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endParaRPr lang="en-US" sz="24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graphicFrame>
        <p:nvGraphicFramePr>
          <p:cNvPr id="14" name="Group 13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82560851"/>
              </p:ext>
            </p:extLst>
          </p:nvPr>
        </p:nvGraphicFramePr>
        <p:xfrm>
          <a:off x="8860557" y="1969150"/>
          <a:ext cx="2150110" cy="2995900"/>
        </p:xfrm>
        <a:graphic>
          <a:graphicData uri="http://schemas.openxmlformats.org/drawingml/2006/table">
            <a:tbl>
              <a:tblPr/>
              <a:tblGrid>
                <a:gridCol w="14624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77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99180"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 smtClean="0">
                          <a:solidFill>
                            <a:schemeClr val="tx1"/>
                          </a:solidFill>
                        </a:rPr>
                        <a:t>Pesho</a:t>
                      </a:r>
                      <a:endParaRPr lang="bg-BG" sz="3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 smtClean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bg-BG" sz="3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99180"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 smtClean="0">
                          <a:solidFill>
                            <a:schemeClr val="tx1"/>
                          </a:solidFill>
                        </a:rPr>
                        <a:t>Gosho</a:t>
                      </a:r>
                      <a:endParaRPr lang="bg-BG" sz="3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 smtClean="0">
                          <a:solidFill>
                            <a:schemeClr val="tx1"/>
                          </a:solidFill>
                        </a:rPr>
                        <a:t>18</a:t>
                      </a:r>
                      <a:endParaRPr lang="bg-BG" sz="3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9180"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 smtClean="0">
                          <a:solidFill>
                            <a:schemeClr val="tx1"/>
                          </a:solidFill>
                        </a:rPr>
                        <a:t>Radka</a:t>
                      </a:r>
                      <a:endParaRPr lang="bg-BG" sz="3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 smtClean="0">
                          <a:solidFill>
                            <a:schemeClr val="tx1"/>
                          </a:solidFill>
                        </a:rPr>
                        <a:t>29</a:t>
                      </a:r>
                      <a:endParaRPr lang="bg-BG" sz="3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9180"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 smtClean="0">
                          <a:solidFill>
                            <a:schemeClr val="tx1"/>
                          </a:solidFill>
                        </a:rPr>
                        <a:t>Mara</a:t>
                      </a:r>
                      <a:endParaRPr lang="bg-BG" sz="3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 smtClean="0">
                          <a:solidFill>
                            <a:schemeClr val="tx1"/>
                          </a:solidFill>
                        </a:rPr>
                        <a:t>32</a:t>
                      </a:r>
                      <a:endParaRPr lang="bg-BG" sz="3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99180"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 smtClean="0">
                          <a:solidFill>
                            <a:schemeClr val="tx1"/>
                          </a:solidFill>
                        </a:rPr>
                        <a:t>Izdislav</a:t>
                      </a:r>
                      <a:endParaRPr lang="bg-BG" sz="3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 smtClean="0">
                          <a:solidFill>
                            <a:schemeClr val="tx1"/>
                          </a:solidFill>
                        </a:rPr>
                        <a:t>16</a:t>
                      </a:r>
                      <a:endParaRPr lang="bg-BG" sz="3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1" name="Content Placeholder 2"/>
          <p:cNvSpPr txBox="1">
            <a:spLocks/>
          </p:cNvSpPr>
          <p:nvPr/>
        </p:nvSpPr>
        <p:spPr>
          <a:xfrm>
            <a:off x="3600262" y="4672458"/>
            <a:ext cx="3691124" cy="4098042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endParaRPr lang="en-US" dirty="0"/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 rot="20729731">
            <a:off x="4802242" y="4287062"/>
            <a:ext cx="3532601" cy="1447800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dirty="0" smtClean="0"/>
              <a:t>Condition - "older"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dirty="0" smtClean="0"/>
              <a:t>Age - 20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dirty="0" smtClean="0"/>
              <a:t>Format - "name age"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887587" y="4343400"/>
            <a:ext cx="2920825" cy="2209800"/>
          </a:xfrm>
          <a:prstGeom prst="roundRect">
            <a:avLst>
              <a:gd name="adj" fmla="val 6659"/>
            </a:avLst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  <a:alpha val="50000"/>
              </a:schemeClr>
            </a:solidFill>
            <a:prstDash val="sysDash"/>
          </a:ln>
        </p:spPr>
        <p:txBody>
          <a:bodyPr vert="horz" wrap="square" lIns="144000" tIns="108000" rIns="144000" bIns="108000" rtlCol="0">
            <a:noAutofit/>
          </a:bodyPr>
          <a:lstStyle/>
          <a:p>
            <a:pPr defTabSz="1218987"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endParaRPr lang="en-US" sz="24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graphicFrame>
        <p:nvGraphicFramePr>
          <p:cNvPr id="24" name="Group 13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97158703"/>
              </p:ext>
            </p:extLst>
          </p:nvPr>
        </p:nvGraphicFramePr>
        <p:xfrm>
          <a:off x="1124459" y="4565058"/>
          <a:ext cx="2459670" cy="1797540"/>
        </p:xfrm>
        <a:graphic>
          <a:graphicData uri="http://schemas.openxmlformats.org/drawingml/2006/table">
            <a:tbl>
              <a:tblPr/>
              <a:tblGrid>
                <a:gridCol w="18338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57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99180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>
                          <a:solidFill>
                            <a:schemeClr val="tx1"/>
                          </a:solidFill>
                        </a:rPr>
                        <a:t>Pesho</a:t>
                      </a:r>
                      <a:endParaRPr lang="bg-BG" sz="2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bg-BG" sz="2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9180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>
                          <a:solidFill>
                            <a:schemeClr val="tx1"/>
                          </a:solidFill>
                        </a:rPr>
                        <a:t>Radka</a:t>
                      </a:r>
                      <a:endParaRPr lang="bg-BG" sz="2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>
                          <a:solidFill>
                            <a:schemeClr val="tx1"/>
                          </a:solidFill>
                        </a:rPr>
                        <a:t>29</a:t>
                      </a:r>
                      <a:endParaRPr lang="bg-BG" sz="2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9180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>
                          <a:solidFill>
                            <a:schemeClr val="tx1"/>
                          </a:solidFill>
                        </a:rPr>
                        <a:t>Mara</a:t>
                      </a:r>
                      <a:endParaRPr lang="bg-BG" sz="2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>
                          <a:solidFill>
                            <a:schemeClr val="tx1"/>
                          </a:solidFill>
                        </a:rPr>
                        <a:t>32</a:t>
                      </a:r>
                      <a:endParaRPr lang="bg-BG" sz="2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Left Arrow 2"/>
          <p:cNvSpPr/>
          <p:nvPr/>
        </p:nvSpPr>
        <p:spPr>
          <a:xfrm rot="20734787">
            <a:off x="4077839" y="3977749"/>
            <a:ext cx="4203606" cy="48463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</p:spTree>
    <p:extLst>
      <p:ext uri="{BB962C8B-B14F-4D97-AF65-F5344CB8AC3E}">
        <p14:creationId xmlns:p14="http://schemas.microsoft.com/office/powerpoint/2010/main" val="1232724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2" grpId="0"/>
      <p:bldP spid="23" grpId="0" animBg="1"/>
      <p:bldP spid="3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Filter by Age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16005" y="6172200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https://judge.softuni.bg/Contests/Practice/Index/463#0</a:t>
            </a:r>
            <a:endParaRPr lang="en-US" dirty="0"/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417513" y="1436696"/>
            <a:ext cx="11468099" cy="402339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 anchor="t" anchorCtr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800" dirty="0" smtClean="0"/>
              <a:t>//TODO: Read info from console</a:t>
            </a:r>
          </a:p>
          <a:p>
            <a:r>
              <a:rPr lang="en-US" sz="2800" dirty="0" smtClean="0"/>
              <a:t>//Implementation of these methos on next slides </a:t>
            </a:r>
          </a:p>
          <a:p>
            <a:endParaRPr lang="en-US" sz="2800" dirty="0" smtClean="0"/>
          </a:p>
          <a:p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Predicate</a:t>
            </a:r>
            <a:r>
              <a:rPr lang="en-US" sz="2800" dirty="0" smtClean="0"/>
              <a:t>&lt;Integer&gt; tester = 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createTester(condition, age);</a:t>
            </a:r>
          </a:p>
          <a:p>
            <a:endParaRPr lang="en-US" sz="2800" dirty="0" smtClean="0"/>
          </a:p>
          <a:p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Consumer</a:t>
            </a:r>
            <a:r>
              <a:rPr lang="en-US" sz="2800" dirty="0" smtClean="0"/>
              <a:t>&lt;Map.Entry&lt;String, Integer&gt;&gt; printer = </a:t>
            </a:r>
          </a:p>
          <a:p>
            <a:r>
              <a:rPr lang="en-US" sz="2800" dirty="0" smtClean="0"/>
              <a:t>                                  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createPrinter(format);</a:t>
            </a:r>
          </a:p>
          <a:p>
            <a:endParaRPr lang="en-US" sz="2800" dirty="0" smtClean="0"/>
          </a:p>
          <a:p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printFilteredStudent(people, tester, printer);</a:t>
            </a:r>
          </a:p>
        </p:txBody>
      </p:sp>
    </p:spTree>
    <p:extLst>
      <p:ext uri="{BB962C8B-B14F-4D97-AF65-F5344CB8AC3E}">
        <p14:creationId xmlns:p14="http://schemas.microsoft.com/office/powerpoint/2010/main" val="809036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Filter by </a:t>
            </a:r>
            <a:r>
              <a:rPr lang="en-US" dirty="0" smtClean="0"/>
              <a:t>Age (2)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16005" y="6172200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https://judge.softuni.bg/Contests/Practice/Index/463#0</a:t>
            </a:r>
            <a:endParaRPr lang="en-US" dirty="0"/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417513" y="1008547"/>
            <a:ext cx="11468099" cy="513138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 anchor="t" anchorCtr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800" dirty="0" smtClean="0"/>
              <a:t>private static 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Consumer&lt;Map.Entry&lt;String,Integer&gt;&gt; </a:t>
            </a:r>
            <a:r>
              <a:rPr lang="en-US" sz="2800" dirty="0" smtClean="0"/>
              <a:t>createPrinter(String format) </a:t>
            </a:r>
          </a:p>
          <a:p>
            <a:r>
              <a:rPr lang="en-US" sz="2800" dirty="0" smtClean="0"/>
              <a:t>  switch (format)  </a:t>
            </a:r>
          </a:p>
          <a:p>
            <a:r>
              <a:rPr lang="en-US" sz="2800" dirty="0" smtClean="0"/>
              <a:t>    case "name age":</a:t>
            </a:r>
          </a:p>
          <a:p>
            <a:r>
              <a:rPr lang="en-US" sz="2800" dirty="0" smtClean="0"/>
              <a:t>      return 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person -&gt; System.out.printf("%s - %d%n", person.getKey(), person.getValue());</a:t>
            </a:r>
          </a:p>
          <a:p>
            <a:endParaRPr lang="en-US" sz="1600" dirty="0" smtClean="0"/>
          </a:p>
          <a:p>
            <a:r>
              <a:rPr lang="en-US" sz="2800" dirty="0" smtClean="0"/>
              <a:t>private static 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Predicate&lt;Integer&gt;</a:t>
            </a:r>
            <a:r>
              <a:rPr lang="en-US" sz="2800" dirty="0" smtClean="0"/>
              <a:t> createTester(String condition, Integer age) </a:t>
            </a:r>
          </a:p>
          <a:p>
            <a:r>
              <a:rPr lang="en-US" sz="2800" dirty="0" smtClean="0"/>
              <a:t>  switch (condition) </a:t>
            </a:r>
          </a:p>
          <a:p>
            <a:r>
              <a:rPr lang="en-US" sz="2800" dirty="0" smtClean="0"/>
              <a:t>    case "younger":</a:t>
            </a:r>
          </a:p>
          <a:p>
            <a:r>
              <a:rPr lang="en-US" sz="2800" dirty="0" smtClean="0"/>
              <a:t>      return 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x -&gt; x &lt;= age;</a:t>
            </a:r>
          </a:p>
        </p:txBody>
      </p:sp>
      <p:sp>
        <p:nvSpPr>
          <p:cNvPr id="8" name="AutoShape 5"/>
          <p:cNvSpPr>
            <a:spLocks noChangeArrowheads="1"/>
          </p:cNvSpPr>
          <p:nvPr/>
        </p:nvSpPr>
        <p:spPr bwMode="auto">
          <a:xfrm>
            <a:off x="7618412" y="4648200"/>
            <a:ext cx="3754409" cy="1317893"/>
          </a:xfrm>
          <a:prstGeom prst="wedgeRoundRectCallout">
            <a:avLst>
              <a:gd name="adj1" fmla="val -4432"/>
              <a:gd name="adj2" fmla="val 2941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4000" dirty="0"/>
              <a:t>Add more cases in both methods</a:t>
            </a:r>
          </a:p>
        </p:txBody>
      </p:sp>
    </p:spTree>
    <p:extLst>
      <p:ext uri="{BB962C8B-B14F-4D97-AF65-F5344CB8AC3E}">
        <p14:creationId xmlns:p14="http://schemas.microsoft.com/office/powerpoint/2010/main" val="270487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Filter by </a:t>
            </a:r>
            <a:r>
              <a:rPr lang="en-US" dirty="0" smtClean="0"/>
              <a:t>Age (3)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16005" y="6172200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https://judge.softuni.bg/Contests/Practice/Index/463#0</a:t>
            </a:r>
            <a:endParaRPr lang="en-US" dirty="0"/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417513" y="1008547"/>
            <a:ext cx="11468099" cy="513138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 anchor="t" anchorCtr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800" dirty="0" smtClean="0"/>
              <a:t>public static void printFilteredStudent(</a:t>
            </a:r>
          </a:p>
          <a:p>
            <a:r>
              <a:rPr lang="en-US" sz="2800" dirty="0" smtClean="0"/>
              <a:t>        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LinkedHashMap&lt;String, Integer&gt; people,</a:t>
            </a:r>
          </a:p>
          <a:p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        Predicate&lt;Integer&gt; tester,</a:t>
            </a:r>
          </a:p>
          <a:p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        Consumer&lt;Map.Entry&lt;String, Integer&gt;&gt; printer</a:t>
            </a:r>
            <a:r>
              <a:rPr lang="en-US" sz="2800" dirty="0" smtClean="0"/>
              <a:t>) {</a:t>
            </a:r>
          </a:p>
          <a:p>
            <a:endParaRPr lang="en-US" sz="2800" dirty="0" smtClean="0"/>
          </a:p>
          <a:p>
            <a:r>
              <a:rPr lang="en-US" sz="2800" dirty="0" smtClean="0"/>
              <a:t>  for (Map.Entry&lt;String, Integer&gt; person :                    </a:t>
            </a:r>
          </a:p>
          <a:p>
            <a:r>
              <a:rPr lang="en-US" sz="2800" dirty="0" smtClean="0"/>
              <a:t>                                     people.entrySet()) {</a:t>
            </a:r>
          </a:p>
          <a:p>
            <a:r>
              <a:rPr lang="en-US" sz="2800" dirty="0" smtClean="0"/>
              <a:t>    if (tester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.test</a:t>
            </a:r>
            <a:r>
              <a:rPr lang="en-US" sz="2800" dirty="0" smtClean="0"/>
              <a:t>(people.get(person.getKey()))) {</a:t>
            </a:r>
          </a:p>
          <a:p>
            <a:r>
              <a:rPr lang="en-US" sz="2800" dirty="0" smtClean="0"/>
              <a:t>      printer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.accept</a:t>
            </a:r>
            <a:r>
              <a:rPr lang="en-US" sz="2800" dirty="0" smtClean="0"/>
              <a:t>(person);</a:t>
            </a:r>
          </a:p>
          <a:p>
            <a:r>
              <a:rPr lang="en-US" dirty="0" smtClean="0"/>
              <a:t>    }</a:t>
            </a:r>
          </a:p>
          <a:p>
            <a:r>
              <a:rPr lang="en-US" dirty="0" smtClean="0"/>
              <a:t>  }</a:t>
            </a:r>
          </a:p>
          <a:p>
            <a:r>
              <a:rPr lang="en-US" dirty="0" smtClean="0"/>
              <a:t>}</a:t>
            </a:r>
            <a:endParaRPr lang="en-US" dirty="0" smtClean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3095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876800"/>
            <a:ext cx="8938472" cy="820600"/>
          </a:xfrm>
        </p:spPr>
        <p:txBody>
          <a:bodyPr/>
          <a:lstStyle/>
          <a:p>
            <a:pPr algn="ctr"/>
            <a:r>
              <a:rPr lang="en-US" dirty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Passing Functions to Method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1446212" y="5754968"/>
            <a:ext cx="8938472" cy="692873"/>
          </a:xfrm>
        </p:spPr>
        <p:txBody>
          <a:bodyPr/>
          <a:lstStyle/>
          <a:p>
            <a:pPr marL="0" lvl="1" indent="0" algn="ctr">
              <a:buNone/>
            </a:pPr>
            <a:r>
              <a:rPr lang="en-US" sz="4000" dirty="0">
                <a:solidFill>
                  <a:schemeClr val="accent1"/>
                </a:solidFill>
              </a:rPr>
              <a:t>Exercises in class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4012" y="914400"/>
            <a:ext cx="3524026" cy="363756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4812" y="1447800"/>
            <a:ext cx="4240230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557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2" y="990600"/>
            <a:ext cx="11542799" cy="5570355"/>
          </a:xfrm>
        </p:spPr>
        <p:txBody>
          <a:bodyPr>
            <a:noAutofit/>
          </a:bodyPr>
          <a:lstStyle/>
          <a:p>
            <a:pPr marL="358775" indent="-358775">
              <a:lnSpc>
                <a:spcPct val="95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Lambda expressions </a:t>
            </a:r>
            <a:r>
              <a:rPr lang="en-US" dirty="0"/>
              <a:t>are anonymous </a:t>
            </a:r>
            <a:r>
              <a:rPr lang="en-US" dirty="0" smtClean="0"/>
              <a:t>methods </a:t>
            </a:r>
          </a:p>
          <a:p>
            <a:pPr marL="358775" indent="-358775">
              <a:lnSpc>
                <a:spcPct val="95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Consumer&lt;T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&gt;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is a void function</a:t>
            </a:r>
          </a:p>
          <a:p>
            <a:pPr marL="358775" indent="-358775">
              <a:lnSpc>
                <a:spcPct val="95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Supplier&lt;T&gt;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gets no parameters</a:t>
            </a:r>
          </a:p>
          <a:p>
            <a:pPr marL="358775" indent="-358775">
              <a:lnSpc>
                <a:spcPct val="95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Predicate&lt;T&gt;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evaluates a condition</a:t>
            </a:r>
          </a:p>
          <a:p>
            <a:pPr marL="358775" indent="-358775">
              <a:lnSpc>
                <a:spcPct val="95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Function&lt;T,R&gt;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is a function that returns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</a:t>
            </a:r>
            <a:r>
              <a:rPr lang="en-US" dirty="0"/>
              <a:t> </a:t>
            </a:r>
            <a:r>
              <a:rPr lang="en-US" dirty="0" smtClean="0"/>
              <a:t>type</a:t>
            </a:r>
          </a:p>
          <a:p>
            <a:pPr marL="358775" indent="-358775">
              <a:lnSpc>
                <a:spcPct val="95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UnaryOperator&lt;T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&gt; </a:t>
            </a:r>
            <a:r>
              <a:rPr lang="en-US" dirty="0" smtClean="0"/>
              <a:t>is a function that return same type</a:t>
            </a:r>
          </a:p>
          <a:p>
            <a:pPr marL="358775" indent="-358775">
              <a:lnSpc>
                <a:spcPct val="95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BiFunction&lt;T, U, R&gt; </a:t>
            </a:r>
            <a:r>
              <a:rPr lang="en-US" dirty="0" smtClean="0"/>
              <a:t>is a function that accept more parameters</a:t>
            </a:r>
          </a:p>
          <a:p>
            <a:pPr marL="358775" indent="-358775">
              <a:lnSpc>
                <a:spcPct val="95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Function</a:t>
            </a:r>
            <a:r>
              <a:rPr lang="en-US" dirty="0" smtClean="0"/>
              <a:t> can be pass like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variable</a:t>
            </a:r>
            <a:r>
              <a:rPr lang="en-US" dirty="0" smtClean="0"/>
              <a:t> to methods</a:t>
            </a:r>
          </a:p>
          <a:p>
            <a:pPr marL="358775" indent="-358775">
              <a:lnSpc>
                <a:spcPct val="95000"/>
              </a:lnSpc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pic>
        <p:nvPicPr>
          <p:cNvPr id="7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6012" y="1600200"/>
            <a:ext cx="3567000" cy="2646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6135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Java Syntax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6355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hlinkClick r:id="rId3"/>
              </a:rPr>
              <a:t>https://softuni.bg/courses/java-fundamentals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80612" y="2709376"/>
            <a:ext cx="1726158" cy="932887"/>
          </a:xfrm>
          <a:prstGeom prst="roundRect">
            <a:avLst>
              <a:gd name="adj" fmla="val 2953"/>
            </a:avLst>
          </a:prstGeom>
        </p:spPr>
      </p:pic>
      <p:pic>
        <p:nvPicPr>
          <p:cNvPr id="15" name="Picture 14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15840" y="1255208"/>
            <a:ext cx="1752140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17" name="Picture 16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68146" y="1255208"/>
            <a:ext cx="2040956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19" name="Picture 18">
            <a:hlinkClick r:id="rId10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2764" y="1255208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20" name="Picture 19">
            <a:hlinkClick r:id="rId12"/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12764" y="5373443"/>
            <a:ext cx="3352800" cy="849557"/>
          </a:xfrm>
          <a:prstGeom prst="roundRect">
            <a:avLst>
              <a:gd name="adj" fmla="val 3159"/>
            </a:avLst>
          </a:prstGeom>
        </p:spPr>
      </p:pic>
      <p:pic>
        <p:nvPicPr>
          <p:cNvPr id="22" name="Picture 21">
            <a:hlinkClick r:id="rId14"/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358563" y="5373443"/>
            <a:ext cx="2753589" cy="849556"/>
          </a:xfrm>
          <a:prstGeom prst="roundRect">
            <a:avLst>
              <a:gd name="adj" fmla="val 2953"/>
            </a:avLst>
          </a:prstGeom>
        </p:spPr>
      </p:pic>
      <p:pic>
        <p:nvPicPr>
          <p:cNvPr id="23" name="Picture 22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633728" y="5373443"/>
            <a:ext cx="4073042" cy="84955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075612" y="1276030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25" name="Picture 24">
            <a:hlinkClick r:id="rId20"/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713413" y="4251041"/>
            <a:ext cx="5993358" cy="550371"/>
          </a:xfrm>
          <a:prstGeom prst="roundRect">
            <a:avLst>
              <a:gd name="adj" fmla="val 3159"/>
            </a:avLst>
          </a:prstGeom>
        </p:spPr>
      </p:pic>
      <p:pic>
        <p:nvPicPr>
          <p:cNvPr id="4" name="Picture 3">
            <a:hlinkClick r:id="rId22"/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137863" y="2380769"/>
            <a:ext cx="1922519" cy="854925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4050718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122" name="Rectangle 2"/>
          <p:cNvSpPr>
            <a:spLocks noGrp="1" noChangeArrowheads="1"/>
          </p:cNvSpPr>
          <p:nvPr>
            <p:ph type="title"/>
          </p:nvPr>
        </p:nvSpPr>
        <p:spPr>
          <a:xfrm>
            <a:off x="1446212" y="4970600"/>
            <a:ext cx="8938472" cy="820600"/>
          </a:xfrm>
        </p:spPr>
        <p:txBody>
          <a:bodyPr/>
          <a:lstStyle/>
          <a:p>
            <a:pPr marL="838200" indent="-838200">
              <a:lnSpc>
                <a:spcPct val="110000"/>
              </a:lnSpc>
            </a:pPr>
            <a:r>
              <a:rPr lang="en-US" dirty="0"/>
              <a:t>Lambda Expressions</a:t>
            </a:r>
            <a:endParaRPr lang="bg-BG" dirty="0"/>
          </a:p>
        </p:txBody>
      </p:sp>
      <p:pic>
        <p:nvPicPr>
          <p:cNvPr id="14338" name="Picture 2" descr="http://www1.istockphoto.com/file_thumbview_approve/1970243/2/istockphoto_1970243_mathematic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03412" y="1752600"/>
            <a:ext cx="4733153" cy="236407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3612" y="1474282"/>
            <a:ext cx="2815442" cy="3069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01734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License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This </a:t>
            </a:r>
            <a:r>
              <a:rPr lang="en-US" dirty="0" smtClean="0"/>
              <a:t>course (slides, examples, demos, videos, homework, etc.)</a:t>
            </a:r>
            <a:br>
              <a:rPr lang="en-US" dirty="0" smtClean="0"/>
            </a:br>
            <a:r>
              <a:rPr lang="en-US" dirty="0" smtClean="0"/>
              <a:t>is </a:t>
            </a:r>
            <a:r>
              <a:rPr lang="en-US" dirty="0"/>
              <a:t>licensed </a:t>
            </a:r>
            <a:r>
              <a:rPr lang="en-US" dirty="0" smtClean="0"/>
              <a:t>under </a:t>
            </a:r>
            <a:r>
              <a:rPr lang="en-US" dirty="0"/>
              <a:t>the </a:t>
            </a:r>
            <a:r>
              <a:rPr lang="en-US" dirty="0" smtClean="0"/>
              <a:t>"</a:t>
            </a:r>
            <a:r>
              <a:rPr lang="en-US" dirty="0" smtClean="0">
                <a:hlinkClick r:id="rId3"/>
              </a:rPr>
              <a:t>Creative </a:t>
            </a:r>
            <a:r>
              <a:rPr lang="en-US" dirty="0">
                <a:hlinkClick r:id="rId3"/>
              </a:rPr>
              <a:t>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4.0 </a:t>
            </a:r>
            <a:r>
              <a:rPr lang="en-US" dirty="0" smtClean="0">
                <a:hlinkClick r:id="rId3"/>
              </a:rPr>
              <a:t>International</a:t>
            </a:r>
            <a:r>
              <a:rPr lang="en-US" dirty="0" smtClean="0"/>
              <a:t>" license</a:t>
            </a:r>
            <a:endParaRPr lang="bg-BG" dirty="0" smtClean="0"/>
          </a:p>
          <a:p>
            <a:endParaRPr lang="bg-BG" sz="2400" dirty="0"/>
          </a:p>
          <a:p>
            <a:endParaRPr lang="bg-BG" sz="2400" dirty="0" smtClean="0"/>
          </a:p>
          <a:p>
            <a:endParaRPr lang="bg-BG" sz="2400" dirty="0"/>
          </a:p>
          <a:p>
            <a:pPr>
              <a:spcBef>
                <a:spcPts val="1800"/>
              </a:spcBef>
            </a:pPr>
            <a:r>
              <a:rPr lang="en-US" sz="2400" dirty="0" smtClean="0"/>
              <a:t>Attribution: this work may contain portions from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4"/>
              </a:rPr>
              <a:t>Fundamentals of Computer Programming with Java</a:t>
            </a:r>
            <a:r>
              <a:rPr lang="en-US" sz="2000" dirty="0"/>
              <a:t>" book by </a:t>
            </a:r>
            <a:r>
              <a:rPr lang="en-US" sz="2000" dirty="0" err="1"/>
              <a:t>Svetlin</a:t>
            </a:r>
            <a:r>
              <a:rPr lang="en-US" sz="2000" dirty="0"/>
              <a:t> Nakov &amp; Co. </a:t>
            </a:r>
            <a:r>
              <a:rPr lang="en-US" sz="2000"/>
              <a:t>under </a:t>
            </a:r>
            <a:r>
              <a:rPr lang="en-US" sz="2000">
                <a:hlinkClick r:id="rId5"/>
              </a:rPr>
              <a:t>CC-BY-SA</a:t>
            </a:r>
            <a:r>
              <a:rPr lang="en-US" sz="2000"/>
              <a:t> 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40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2104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Software University Foundation 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University </a:t>
            </a:r>
            <a:r>
              <a:rPr lang="en-US" dirty="0"/>
              <a:t>@ </a:t>
            </a:r>
            <a:r>
              <a:rPr lang="en-US" dirty="0" smtClean="0"/>
              <a:t>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</a:t>
            </a:r>
            <a:r>
              <a:rPr lang="en-US" dirty="0"/>
              <a:t>University @ </a:t>
            </a:r>
            <a:r>
              <a:rPr lang="en-US" dirty="0" smtClean="0"/>
              <a:t>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 smtClean="0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descr="http://softuni.bg">
            <a:hlinkClick r:id="rId4" tooltip="Software University"/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6400" y="1594686"/>
            <a:ext cx="1701050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descr="http://softuni.org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descr="http://www.facebook.com/SoftwareUniversity">
            <a:hlinkClick r:id="rId10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http://www.youtube.com/SoftwareUniversity">
            <a:hlinkClick r:id="rId6" tooltip="Software University YouTube Video Channel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>
            <a:hlinkClick r:id="rId7" tooltip="Software University Discussion Forum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4"/>
          </p:cNvPr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762304" y="3093954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247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519171" name="Rectangle 3"/>
          <p:cNvSpPr>
            <a:spLocks noGrp="1" noChangeArrowheads="1"/>
          </p:cNvSpPr>
          <p:nvPr>
            <p:ph idx="1"/>
          </p:nvPr>
        </p:nvSpPr>
        <p:spPr>
          <a:xfrm>
            <a:off x="190412" y="1151121"/>
            <a:ext cx="11804822" cy="557035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A lambda expression is an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unnamed function </a:t>
            </a:r>
            <a:r>
              <a:rPr lang="en-US" dirty="0" smtClean="0"/>
              <a:t>with parameters and a body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Lambda syntax</a:t>
            </a:r>
          </a:p>
          <a:p>
            <a:pPr>
              <a:lnSpc>
                <a:spcPct val="100000"/>
              </a:lnSpc>
            </a:pPr>
            <a:endParaRPr lang="en-US" dirty="0" smtClean="0"/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Use the lambda operator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nsolas" pitchFamily="49" charset="0"/>
              </a:rPr>
              <a:t>-&gt;</a:t>
            </a:r>
          </a:p>
          <a:p>
            <a:pPr lvl="2">
              <a:lnSpc>
                <a:spcPct val="100000"/>
              </a:lnSpc>
            </a:pPr>
            <a:r>
              <a:rPr lang="en-US" sz="3200" dirty="0" smtClean="0"/>
              <a:t>Read as "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goes to</a:t>
            </a:r>
            <a:r>
              <a:rPr lang="en-US" sz="3200" dirty="0" smtClean="0"/>
              <a:t>"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Parameters can be enclosed in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parentheses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()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The body holds the expression or statement  and can be enclosed in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braces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{}</a:t>
            </a:r>
            <a:endParaRPr lang="en-US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519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Lambda Expressions</a:t>
            </a:r>
            <a:endParaRPr lang="bg-BG" dirty="0"/>
          </a:p>
        </p:txBody>
      </p:sp>
      <p:sp>
        <p:nvSpPr>
          <p:cNvPr id="6" name="Rounded Rectangle 5"/>
          <p:cNvSpPr/>
          <p:nvPr/>
        </p:nvSpPr>
        <p:spPr>
          <a:xfrm>
            <a:off x="3503612" y="2623069"/>
            <a:ext cx="7696199" cy="915884"/>
          </a:xfrm>
          <a:prstGeom prst="roundRect">
            <a:avLst>
              <a:gd name="adj" fmla="val 6659"/>
            </a:avLst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  <a:alpha val="50000"/>
              </a:schemeClr>
            </a:solidFill>
            <a:prstDash val="sysDash"/>
          </a:ln>
        </p:spPr>
        <p:txBody>
          <a:bodyPr vert="horz" wrap="square" lIns="144000" tIns="108000" rIns="144000" bIns="108000" rtlCol="0">
            <a:noAutofit/>
          </a:bodyPr>
          <a:lstStyle/>
          <a:p>
            <a:pPr defTabSz="1218987"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endParaRPr lang="en-US" sz="24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427413" y="2665513"/>
            <a:ext cx="7848598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2">
                    <a:lumMod val="75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onsolas" panose="020B0609020204030204" pitchFamily="49" charset="0"/>
              </a:rPr>
              <a:t>(</a:t>
            </a:r>
            <a:r>
              <a:rPr lang="en-US" sz="48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onsolas" panose="020B0609020204030204" pitchFamily="49" charset="0"/>
              </a:rPr>
              <a:t>parameters</a:t>
            </a:r>
            <a:r>
              <a:rPr lang="en-US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2">
                    <a:lumMod val="75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onsolas" panose="020B0609020204030204" pitchFamily="49" charset="0"/>
              </a:rPr>
              <a:t>)</a:t>
            </a:r>
            <a:r>
              <a:rPr lang="en-US" sz="48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onsolas" panose="020B0609020204030204" pitchFamily="49" charset="0"/>
              </a:rPr>
              <a:t> </a:t>
            </a:r>
            <a:r>
              <a:rPr lang="en-US" sz="48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2">
                    <a:lumMod val="75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onsolas" panose="020B0609020204030204" pitchFamily="49" charset="0"/>
              </a:rPr>
              <a:t>-&gt;</a:t>
            </a:r>
            <a:r>
              <a:rPr lang="en-US" sz="48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onsolas" panose="020B0609020204030204" pitchFamily="49" charset="0"/>
              </a:rPr>
              <a:t> </a:t>
            </a:r>
            <a:r>
              <a:rPr lang="en-US" sz="48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2">
                    <a:lumMod val="75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onsolas" panose="020B0609020204030204" pitchFamily="49" charset="0"/>
              </a:rPr>
              <a:t>{</a:t>
            </a:r>
            <a:r>
              <a:rPr lang="en-US" sz="48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onsolas" panose="020B0609020204030204" pitchFamily="49" charset="0"/>
              </a:rPr>
              <a:t>body</a:t>
            </a:r>
            <a:r>
              <a:rPr lang="en-US" sz="48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2">
                    <a:lumMod val="75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onsolas" panose="020B0609020204030204" pitchFamily="49" charset="0"/>
              </a:rPr>
              <a:t>}</a:t>
            </a:r>
            <a:endParaRPr lang="en-US" sz="48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2">
                  <a:lumMod val="75000"/>
                </a:schemeClr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827446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1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1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1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9171" grpId="0" uiExpand="1" build="p"/>
      <p:bldP spid="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519171" name="Rectangle 3"/>
          <p:cNvSpPr>
            <a:spLocks noGrp="1" noChangeArrowheads="1"/>
          </p:cNvSpPr>
          <p:nvPr>
            <p:ph idx="1"/>
          </p:nvPr>
        </p:nvSpPr>
        <p:spPr>
          <a:xfrm>
            <a:off x="190412" y="1151121"/>
            <a:ext cx="11804822" cy="557035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Implicit </a:t>
            </a:r>
            <a:r>
              <a:rPr lang="en-US" dirty="0" smtClean="0"/>
              <a:t>lambda expression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Explicit</a:t>
            </a:r>
            <a:r>
              <a:rPr lang="en-US" dirty="0" smtClean="0"/>
              <a:t> lambda </a:t>
            </a:r>
            <a:r>
              <a:rPr lang="en-US" dirty="0"/>
              <a:t>expression</a:t>
            </a:r>
          </a:p>
          <a:p>
            <a:pPr>
              <a:lnSpc>
                <a:spcPct val="100000"/>
              </a:lnSpc>
            </a:pPr>
            <a:endParaRPr lang="en-US" dirty="0" smtClean="0"/>
          </a:p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Zero</a:t>
            </a:r>
            <a:r>
              <a:rPr lang="en-US" dirty="0" smtClean="0"/>
              <a:t> parameters 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More</a:t>
            </a:r>
            <a:r>
              <a:rPr lang="en-US" dirty="0" smtClean="0"/>
              <a:t> parameters </a:t>
            </a:r>
            <a:endParaRPr lang="en-US" dirty="0"/>
          </a:p>
        </p:txBody>
      </p:sp>
      <p:sp>
        <p:nvSpPr>
          <p:cNvPr id="519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Lambda </a:t>
            </a:r>
            <a:r>
              <a:rPr lang="en-US" dirty="0" smtClean="0"/>
              <a:t>Expressions (2)</a:t>
            </a:r>
            <a:endParaRPr lang="bg-BG" dirty="0"/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903175" y="1839425"/>
            <a:ext cx="10363200" cy="5447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sg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-&gt; System.out.println(msg);</a:t>
            </a: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903175" y="3211962"/>
            <a:ext cx="10363200" cy="5447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msg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-&gt; { System.out.println(msg); }</a:t>
            </a: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903175" y="4533475"/>
            <a:ext cx="10363200" cy="5447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-&gt; { System.out.println("hi"); }</a:t>
            </a:r>
          </a:p>
        </p:txBody>
      </p:sp>
      <p:sp>
        <p:nvSpPr>
          <p:cNvPr id="10" name="Rectangle 5"/>
          <p:cNvSpPr>
            <a:spLocks noChangeArrowheads="1"/>
          </p:cNvSpPr>
          <p:nvPr/>
        </p:nvSpPr>
        <p:spPr bwMode="auto">
          <a:xfrm>
            <a:off x="903175" y="5916637"/>
            <a:ext cx="10363200" cy="5447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x,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y) -&gt; { return x + y; }</a:t>
            </a:r>
          </a:p>
        </p:txBody>
      </p:sp>
    </p:spTree>
    <p:extLst>
      <p:ext uri="{BB962C8B-B14F-4D97-AF65-F5344CB8AC3E}">
        <p14:creationId xmlns:p14="http://schemas.microsoft.com/office/powerpoint/2010/main" val="368639104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1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1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190413" y="1135245"/>
            <a:ext cx="11804822" cy="55703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Read Integers from console</a:t>
            </a:r>
          </a:p>
          <a:p>
            <a:pPr>
              <a:lnSpc>
                <a:spcPct val="100000"/>
              </a:lnSpc>
            </a:pPr>
            <a:r>
              <a:rPr lang="en-US" dirty="0"/>
              <a:t>Print </a:t>
            </a:r>
            <a:r>
              <a:rPr lang="en-US" dirty="0" smtClean="0"/>
              <a:t>odd numbers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Print sorted odd numbers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Use 2 Lambda Expresions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</a:t>
            </a:r>
            <a:r>
              <a:rPr lang="en-US" dirty="0" smtClean="0"/>
              <a:t>Sort</a:t>
            </a:r>
            <a:r>
              <a:rPr lang="bg-BG" dirty="0" smtClean="0"/>
              <a:t> </a:t>
            </a:r>
            <a:r>
              <a:rPr lang="en-US" dirty="0" smtClean="0"/>
              <a:t>Odd Numbers </a:t>
            </a:r>
            <a:endParaRPr lang="en-US" dirty="0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5318012" y="1871629"/>
            <a:ext cx="6248400" cy="54476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sv-SE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4, 2, 1, 3, 5, 7, 1, </a:t>
            </a:r>
            <a:r>
              <a:rPr lang="sv-SE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4, </a:t>
            </a:r>
            <a:r>
              <a:rPr lang="sv-SE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2, 12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6955441" y="3538696"/>
            <a:ext cx="2973539" cy="54476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sv-SE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4, </a:t>
            </a:r>
            <a:r>
              <a:rPr lang="sv-SE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2, 4, </a:t>
            </a:r>
            <a:r>
              <a:rPr lang="sv-SE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2, 12</a:t>
            </a:r>
          </a:p>
        </p:txBody>
      </p:sp>
      <p:sp>
        <p:nvSpPr>
          <p:cNvPr id="5" name="Left Arrow 4"/>
          <p:cNvSpPr/>
          <p:nvPr/>
        </p:nvSpPr>
        <p:spPr>
          <a:xfrm rot="16200000">
            <a:off x="8000281" y="2699098"/>
            <a:ext cx="685800" cy="535139"/>
          </a:xfrm>
          <a:prstGeom prst="leftArrow">
            <a:avLst>
              <a:gd name="adj1" fmla="val 50000"/>
              <a:gd name="adj2" fmla="val 4468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7154" y="4083461"/>
            <a:ext cx="2230613" cy="2230613"/>
          </a:xfrm>
          <a:prstGeom prst="rect">
            <a:avLst/>
          </a:prstGeom>
        </p:spPr>
      </p:pic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6955441" y="5198767"/>
            <a:ext cx="2973539" cy="54476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sv-SE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2, 2, 4, 4, </a:t>
            </a:r>
            <a:r>
              <a:rPr lang="sv-SE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12</a:t>
            </a:r>
          </a:p>
        </p:txBody>
      </p:sp>
      <p:sp>
        <p:nvSpPr>
          <p:cNvPr id="14" name="Left Arrow 13"/>
          <p:cNvSpPr/>
          <p:nvPr/>
        </p:nvSpPr>
        <p:spPr>
          <a:xfrm rot="16200000">
            <a:off x="8099310" y="4359845"/>
            <a:ext cx="685799" cy="535139"/>
          </a:xfrm>
          <a:prstGeom prst="leftArrow">
            <a:avLst>
              <a:gd name="adj1" fmla="val 50000"/>
              <a:gd name="adj2" fmla="val 4468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</p:spTree>
    <p:extLst>
      <p:ext uri="{BB962C8B-B14F-4D97-AF65-F5344CB8AC3E}">
        <p14:creationId xmlns:p14="http://schemas.microsoft.com/office/powerpoint/2010/main" val="643067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8" grpId="0" animBg="1"/>
      <p:bldP spid="5" grpId="0" animBg="1"/>
      <p:bldP spid="12" grpId="0" animBg="1"/>
      <p:bldP spid="1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Sort</a:t>
            </a:r>
            <a:r>
              <a:rPr lang="bg-BG" dirty="0"/>
              <a:t> </a:t>
            </a:r>
            <a:r>
              <a:rPr lang="en-US" dirty="0"/>
              <a:t>Odd </a:t>
            </a:r>
            <a:r>
              <a:rPr lang="en-US" dirty="0" smtClean="0"/>
              <a:t>Numbers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16005" y="6172200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https://judge.softuni.bg/Contests/Practice/Index/463#0</a:t>
            </a:r>
            <a:endParaRPr lang="en-US" dirty="0"/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417513" y="1074922"/>
            <a:ext cx="11353799" cy="509727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 anchor="t" anchorCtr="0">
            <a:no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800" dirty="0" smtClean="0"/>
              <a:t>//TODO: Read numbers and parse them to List Of Integers</a:t>
            </a:r>
          </a:p>
          <a:p>
            <a:r>
              <a:rPr lang="en-US" sz="2800" dirty="0" smtClean="0"/>
              <a:t>StringBuilder sb = new StringBuilder();</a:t>
            </a:r>
          </a:p>
          <a:p>
            <a:r>
              <a:rPr lang="en-US" sz="2800" dirty="0" smtClean="0"/>
              <a:t>numbers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.removeIf(n -&gt; n % 2 != 0</a:t>
            </a:r>
            <a:r>
              <a:rPr lang="en-US" sz="2800" dirty="0" smtClean="0"/>
              <a:t>);</a:t>
            </a:r>
          </a:p>
          <a:p>
            <a:r>
              <a:rPr lang="en-US" sz="2800" dirty="0" smtClean="0"/>
              <a:t>for (Integer s : numbers) {</a:t>
            </a:r>
          </a:p>
          <a:p>
            <a:r>
              <a:rPr lang="en-US" sz="2800" dirty="0" smtClean="0"/>
              <a:t>  sb.append(s);</a:t>
            </a:r>
          </a:p>
          <a:p>
            <a:r>
              <a:rPr lang="en-US" sz="2800" dirty="0" smtClean="0"/>
              <a:t>  sb.append(", ");</a:t>
            </a:r>
          </a:p>
          <a:p>
            <a:r>
              <a:rPr lang="en-US" sz="2800" dirty="0" smtClean="0"/>
              <a:t>}</a:t>
            </a:r>
          </a:p>
          <a:p>
            <a:r>
              <a:rPr lang="en-US" sz="2800" dirty="0" smtClean="0"/>
              <a:t>sb.delete(sb.length() -2, sb.length());</a:t>
            </a:r>
          </a:p>
          <a:p>
            <a:r>
              <a:rPr lang="en-US" sz="2800" dirty="0" smtClean="0"/>
              <a:t>System.out.println(sb);</a:t>
            </a:r>
          </a:p>
          <a:p>
            <a:endParaRPr lang="en-US" sz="1400" dirty="0" smtClean="0"/>
          </a:p>
          <a:p>
            <a:r>
              <a:rPr lang="en-US" sz="2800" dirty="0" smtClean="0"/>
              <a:t>numbers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.sort((a, b) -&gt; a.compareTo(b));</a:t>
            </a:r>
          </a:p>
          <a:p>
            <a:r>
              <a:rPr lang="en-US" sz="2800" dirty="0" smtClean="0"/>
              <a:t>//TODO Print sorted numbers</a:t>
            </a:r>
          </a:p>
        </p:txBody>
      </p:sp>
    </p:spTree>
    <p:extLst>
      <p:ext uri="{BB962C8B-B14F-4D97-AF65-F5344CB8AC3E}">
        <p14:creationId xmlns:p14="http://schemas.microsoft.com/office/powerpoint/2010/main" val="376643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4484" y="4746008"/>
            <a:ext cx="9959128" cy="820600"/>
          </a:xfrm>
        </p:spPr>
        <p:txBody>
          <a:bodyPr/>
          <a:lstStyle/>
          <a:p>
            <a:r>
              <a:rPr lang="en-US" dirty="0" smtClean="0"/>
              <a:t>Functions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64484" y="5624176"/>
            <a:ext cx="9959128" cy="719034"/>
          </a:xfrm>
        </p:spPr>
        <p:txBody>
          <a:bodyPr/>
          <a:lstStyle/>
          <a:p>
            <a:r>
              <a:rPr lang="en-US" dirty="0" smtClean="0"/>
              <a:t>Mathematical and Java Functions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4612" y="609600"/>
            <a:ext cx="3886200" cy="3886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565318">
            <a:off x="8456612" y="3402539"/>
            <a:ext cx="1285901" cy="128590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915403">
            <a:off x="1154357" y="3112774"/>
            <a:ext cx="1395361" cy="139536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duotone>
              <a:prstClr val="black"/>
              <a:srgbClr val="33CC33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126198">
            <a:off x="9555286" y="1313531"/>
            <a:ext cx="1342999" cy="134299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8412">
            <a:off x="2082000" y="654692"/>
            <a:ext cx="1537920" cy="1537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896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5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3.xml><?xml version="1.0" encoding="utf-8"?>
<a:theme xmlns:a="http://schemas.openxmlformats.org/drawingml/2006/main" name="1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4.xml><?xml version="1.0" encoding="utf-8"?>
<a:theme xmlns:a="http://schemas.openxmlformats.org/drawingml/2006/main" name="4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0</TotalTime>
  <Words>2267</Words>
  <Application>Microsoft Office PowerPoint</Application>
  <PresentationFormat>По избор</PresentationFormat>
  <Paragraphs>500</Paragraphs>
  <Slides>41</Slides>
  <Notes>10</Notes>
  <HiddenSlides>0</HiddenSlides>
  <MMClips>0</MMClips>
  <ScaleCrop>false</ScaleCrop>
  <HeadingPairs>
    <vt:vector size="6" baseType="variant">
      <vt:variant>
        <vt:lpstr>Използвани шрифтове</vt:lpstr>
      </vt:variant>
      <vt:variant>
        <vt:i4>5</vt:i4>
      </vt:variant>
      <vt:variant>
        <vt:lpstr>Тема</vt:lpstr>
      </vt:variant>
      <vt:variant>
        <vt:i4>4</vt:i4>
      </vt:variant>
      <vt:variant>
        <vt:lpstr>Заглавия на слайдовете</vt:lpstr>
      </vt:variant>
      <vt:variant>
        <vt:i4>41</vt:i4>
      </vt:variant>
    </vt:vector>
  </HeadingPairs>
  <TitlesOfParts>
    <vt:vector size="50" baseType="lpstr">
      <vt:lpstr>Arial</vt:lpstr>
      <vt:lpstr>Calibri</vt:lpstr>
      <vt:lpstr>Consolas</vt:lpstr>
      <vt:lpstr>Wingdings</vt:lpstr>
      <vt:lpstr>Wingdings 2</vt:lpstr>
      <vt:lpstr>SoftUni 16x9</vt:lpstr>
      <vt:lpstr>5_SoftUni 16x9</vt:lpstr>
      <vt:lpstr>1_SoftUni 16x9</vt:lpstr>
      <vt:lpstr>4_SoftUni 16x9</vt:lpstr>
      <vt:lpstr>Functional Programming</vt:lpstr>
      <vt:lpstr>Table of Contents</vt:lpstr>
      <vt:lpstr>Questions</vt:lpstr>
      <vt:lpstr>Lambda Expressions</vt:lpstr>
      <vt:lpstr>Lambda Expressions</vt:lpstr>
      <vt:lpstr>Lambda Expressions (2)</vt:lpstr>
      <vt:lpstr>Problem: Sort Odd Numbers </vt:lpstr>
      <vt:lpstr>Solution: Sort Odd Numbers</vt:lpstr>
      <vt:lpstr>Functions</vt:lpstr>
      <vt:lpstr>What is Function?</vt:lpstr>
      <vt:lpstr>Java Functions</vt:lpstr>
      <vt:lpstr>Function&lt;T, R&gt;</vt:lpstr>
      <vt:lpstr>Problem: Sum Numbers </vt:lpstr>
      <vt:lpstr>Solution: Sum Numbers</vt:lpstr>
      <vt:lpstr>Lambda Expressions</vt:lpstr>
      <vt:lpstr>Other Type Functions</vt:lpstr>
      <vt:lpstr>Consumer&lt;T&gt;</vt:lpstr>
      <vt:lpstr>Supplier&lt;T&gt;</vt:lpstr>
      <vt:lpstr>Consumer and Supplier Example</vt:lpstr>
      <vt:lpstr>Predicate&lt;T&gt;</vt:lpstr>
      <vt:lpstr>UnaryOperator&lt;T&gt;</vt:lpstr>
      <vt:lpstr>Problem: Count Uppercase Words</vt:lpstr>
      <vt:lpstr>Solution: Count Uppercase Words</vt:lpstr>
      <vt:lpstr>Problem: Add VAT</vt:lpstr>
      <vt:lpstr>Solution: Add VAT</vt:lpstr>
      <vt:lpstr>Other Type Functions</vt:lpstr>
      <vt:lpstr>Bi Functions</vt:lpstr>
      <vt:lpstr>BiFunctions </vt:lpstr>
      <vt:lpstr>Special Functions </vt:lpstr>
      <vt:lpstr>Problem: Sum Numbers </vt:lpstr>
      <vt:lpstr>Solution: Sum Numbers</vt:lpstr>
      <vt:lpstr>Passing Functions to Method</vt:lpstr>
      <vt:lpstr>Problem: Filter by Age</vt:lpstr>
      <vt:lpstr>Solution: Filter by Age</vt:lpstr>
      <vt:lpstr>Solution: Filter by Age (2)</vt:lpstr>
      <vt:lpstr>Solution: Filter by Age (3)</vt:lpstr>
      <vt:lpstr>Passing Functions to Method</vt:lpstr>
      <vt:lpstr>Summary</vt:lpstr>
      <vt:lpstr>Java Syntax</vt:lpstr>
      <vt:lpstr>License</vt:lpstr>
      <vt:lpstr>Free Trainings @ Software University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Functional Programming</dc:title>
  <dc:subject>Advanced C# Course</dc:subject>
  <dc:creator/>
  <cp:keywords>programming, course, SoftUni, Software University, java, fuctional programming, javaadvanced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2017-02-11T10:01:44Z</dcterms:modified>
  <cp:category>programming, education, software engineering, software development, java, fuctional programming, javaadvanced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